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256" r:id="rId2"/>
    <p:sldId id="342" r:id="rId3"/>
    <p:sldId id="258" r:id="rId4"/>
    <p:sldId id="343" r:id="rId5"/>
    <p:sldId id="355" r:id="rId6"/>
    <p:sldId id="354" r:id="rId7"/>
    <p:sldId id="350" r:id="rId8"/>
    <p:sldId id="357" r:id="rId9"/>
    <p:sldId id="360" r:id="rId10"/>
    <p:sldId id="266" r:id="rId11"/>
    <p:sldId id="358" r:id="rId12"/>
    <p:sldId id="268" r:id="rId13"/>
    <p:sldId id="269" r:id="rId14"/>
    <p:sldId id="270" r:id="rId15"/>
    <p:sldId id="271" r:id="rId16"/>
    <p:sldId id="399" r:id="rId17"/>
    <p:sldId id="272" r:id="rId18"/>
    <p:sldId id="273" r:id="rId19"/>
    <p:sldId id="274" r:id="rId20"/>
    <p:sldId id="393" r:id="rId21"/>
    <p:sldId id="395" r:id="rId22"/>
    <p:sldId id="394" r:id="rId23"/>
    <p:sldId id="396" r:id="rId24"/>
    <p:sldId id="402" r:id="rId25"/>
    <p:sldId id="401" r:id="rId26"/>
    <p:sldId id="403" r:id="rId27"/>
    <p:sldId id="405" r:id="rId28"/>
    <p:sldId id="404" r:id="rId29"/>
    <p:sldId id="406" r:id="rId30"/>
    <p:sldId id="407" r:id="rId31"/>
    <p:sldId id="408" r:id="rId32"/>
    <p:sldId id="409" r:id="rId33"/>
    <p:sldId id="410" r:id="rId34"/>
    <p:sldId id="411" r:id="rId35"/>
    <p:sldId id="412" r:id="rId36"/>
    <p:sldId id="413" r:id="rId37"/>
    <p:sldId id="414" r:id="rId38"/>
    <p:sldId id="415" r:id="rId39"/>
    <p:sldId id="398" r:id="rId40"/>
    <p:sldId id="416" r:id="rId41"/>
    <p:sldId id="275" r:id="rId42"/>
    <p:sldId id="277" r:id="rId43"/>
    <p:sldId id="417" r:id="rId44"/>
    <p:sldId id="278" r:id="rId45"/>
    <p:sldId id="418" r:id="rId46"/>
    <p:sldId id="419" r:id="rId47"/>
    <p:sldId id="420" r:id="rId48"/>
    <p:sldId id="421" r:id="rId49"/>
    <p:sldId id="422" r:id="rId50"/>
    <p:sldId id="423" r:id="rId51"/>
    <p:sldId id="424" r:id="rId52"/>
    <p:sldId id="291" r:id="rId53"/>
    <p:sldId id="386" r:id="rId54"/>
    <p:sldId id="387" r:id="rId55"/>
    <p:sldId id="388" r:id="rId56"/>
    <p:sldId id="293" r:id="rId57"/>
    <p:sldId id="295" r:id="rId58"/>
    <p:sldId id="389" r:id="rId59"/>
    <p:sldId id="390" r:id="rId60"/>
    <p:sldId id="425" r:id="rId61"/>
    <p:sldId id="426" r:id="rId62"/>
    <p:sldId id="427" r:id="rId63"/>
    <p:sldId id="392" r:id="rId64"/>
    <p:sldId id="428" r:id="rId65"/>
    <p:sldId id="429" r:id="rId66"/>
    <p:sldId id="430" r:id="rId67"/>
    <p:sldId id="431" r:id="rId68"/>
    <p:sldId id="432" r:id="rId69"/>
    <p:sldId id="433" r:id="rId70"/>
    <p:sldId id="434" r:id="rId71"/>
    <p:sldId id="435" r:id="rId72"/>
    <p:sldId id="436" r:id="rId73"/>
    <p:sldId id="437" r:id="rId74"/>
    <p:sldId id="337" r:id="rId75"/>
    <p:sldId id="330" r:id="rId76"/>
    <p:sldId id="331" r:id="rId77"/>
    <p:sldId id="336" r:id="rId78"/>
    <p:sldId id="438" r:id="rId79"/>
    <p:sldId id="305"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a:srgbClr val="009051"/>
    <a:srgbClr val="76D6FF"/>
    <a:srgbClr val="FF40FF"/>
    <a:srgbClr val="7A81FF"/>
    <a:srgbClr val="FF9300"/>
    <a:srgbClr val="008F00"/>
    <a:srgbClr val="941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9"/>
    <p:restoredTop sz="94737"/>
  </p:normalViewPr>
  <p:slideViewPr>
    <p:cSldViewPr snapToGrid="0" snapToObjects="1" showGuides="1">
      <p:cViewPr varScale="1">
        <p:scale>
          <a:sx n="94" d="100"/>
          <a:sy n="94" d="100"/>
        </p:scale>
        <p:origin x="224" y="2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3722C-260B-BE4A-AB79-705B13198AB7}" type="datetimeFigureOut">
              <a:rPr lang="en-US" smtClean="0"/>
              <a:t>7/15/19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2AE00-8123-8443-87F9-E82CF20E5DC8}" type="slidenum">
              <a:rPr lang="en-US" smtClean="0"/>
              <a:t>‹#›</a:t>
            </a:fld>
            <a:endParaRPr lang="en-US"/>
          </a:p>
        </p:txBody>
      </p:sp>
    </p:spTree>
    <p:extLst>
      <p:ext uri="{BB962C8B-B14F-4D97-AF65-F5344CB8AC3E}">
        <p14:creationId xmlns:p14="http://schemas.microsoft.com/office/powerpoint/2010/main" val="2797550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82AE00-8123-8443-87F9-E82CF20E5DC8}" type="slidenum">
              <a:rPr lang="en-US" smtClean="0"/>
              <a:t>1</a:t>
            </a:fld>
            <a:endParaRPr lang="en-US"/>
          </a:p>
        </p:txBody>
      </p:sp>
    </p:spTree>
    <p:extLst>
      <p:ext uri="{BB962C8B-B14F-4D97-AF65-F5344CB8AC3E}">
        <p14:creationId xmlns:p14="http://schemas.microsoft.com/office/powerpoint/2010/main" val="1759163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p:spPr>
        <p:txBody>
          <a:bodyPr/>
          <a:lstStyle/>
          <a:p>
            <a:fld id="{0E78A471-D789-41F3-8A64-F8CE717DD838}" type="slidenum">
              <a:rPr lang="en-GB"/>
              <a:t>6</a:t>
            </a:fld>
            <a:endParaRPr lang="en-GB"/>
          </a:p>
        </p:txBody>
      </p:sp>
      <p:sp>
        <p:nvSpPr>
          <p:cNvPr id="4099" name="Rectangle 1"/>
          <p:cNvSpPr txBox="1">
            <a:spLocks noGrp="1" noRot="1" noChangeAspect="1" noChangeArrowheads="1" noTextEdit="1"/>
          </p:cNvSpPr>
          <p:nvPr>
            <p:ph type="sldImg"/>
          </p:nvPr>
        </p:nvSpPr>
        <p:spPr>
          <a:xfrm>
            <a:off x="382588" y="695325"/>
            <a:ext cx="6091237" cy="3427413"/>
          </a:xfrm>
          <a:solidFill>
            <a:srgbClr val="FFFFFF"/>
          </a:solidFill>
          <a:ln>
            <a:solidFill>
              <a:srgbClr val="000000"/>
            </a:solidFill>
            <a:miter lim="800000"/>
          </a:ln>
        </p:spPr>
      </p:sp>
      <p:sp>
        <p:nvSpPr>
          <p:cNvPr id="4100" name="Text Box 2"/>
          <p:cNvSpPr txBox="1">
            <a:spLocks noGrp="1" noChangeArrowheads="1"/>
          </p:cNvSpPr>
          <p:nvPr>
            <p:ph type="body" idx="1"/>
          </p:nvPr>
        </p:nvSpPr>
        <p:spPr>
          <a:xfrm>
            <a:off x="685512" y="4343230"/>
            <a:ext cx="5486976" cy="4115139"/>
          </a:xfrm>
          <a:noFill/>
          <a:ln/>
        </p:spPr>
        <p:txBody>
          <a:bodyPr tIns="9279"/>
          <a:lstStyle/>
          <a:p>
            <a:pPr algn="just">
              <a:lnSpc>
                <a:spcPct val="93000"/>
              </a:lnSpc>
              <a:spcBef>
                <a:spcPct val="0"/>
              </a:spcBef>
              <a:tabLst>
                <a:tab pos="634643" algn="l"/>
                <a:tab pos="1269286" algn="l"/>
                <a:tab pos="1903929" algn="l"/>
                <a:tab pos="2538573" algn="l"/>
                <a:tab pos="3173216" algn="l"/>
                <a:tab pos="3807859" algn="l"/>
                <a:tab pos="4442502" algn="l"/>
                <a:tab pos="5077145" algn="l"/>
              </a:tabLst>
            </a:pPr>
            <a:r>
              <a:t>Zonal average annual GPP for (a) model structural error and (b) model parameter uncertainty in comparison with FLUXNET‐MTE. Figure 5a shows model structural error for simulations CLM4, RAD, RAD‐PSN, and CLM4a (RAD‐PSN‐KN). Figure 5b shows model parameter uncertainty for simulations KAT, OPT, and DAY in comparison with CLM4a.</a:t>
            </a:r>
          </a:p>
          <a:p>
            <a:endParaRPr/>
          </a:p>
          <a:p>
            <a:r>
              <a:rPr lang="en-GB"/>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a:t>
            </a:r>
            <a:endParaRPr/>
          </a:p>
        </p:txBody>
      </p:sp>
    </p:spTree>
    <p:extLst>
      <p:ext uri="{BB962C8B-B14F-4D97-AF65-F5344CB8AC3E}">
        <p14:creationId xmlns:p14="http://schemas.microsoft.com/office/powerpoint/2010/main" val="2685800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 will walk you through the effects step by step. First, we found that acclimation increased future photosynthesis</a:t>
            </a:r>
            <a:endParaRPr lang="en-US" dirty="0"/>
          </a:p>
        </p:txBody>
      </p:sp>
      <p:sp>
        <p:nvSpPr>
          <p:cNvPr id="4" name="Slide Number Placeholder 3"/>
          <p:cNvSpPr>
            <a:spLocks noGrp="1"/>
          </p:cNvSpPr>
          <p:nvPr>
            <p:ph type="sldNum" sz="quarter" idx="10"/>
          </p:nvPr>
        </p:nvSpPr>
        <p:spPr/>
        <p:txBody>
          <a:bodyPr/>
          <a:lstStyle/>
          <a:p>
            <a:fld id="{3539E108-6C57-D843-A6E0-3B8E01767BD7}" type="slidenum">
              <a:rPr lang="en-US" smtClean="0"/>
              <a:t>7</a:t>
            </a:fld>
            <a:endParaRPr lang="en-US"/>
          </a:p>
        </p:txBody>
      </p:sp>
    </p:spTree>
    <p:extLst>
      <p:ext uri="{BB962C8B-B14F-4D97-AF65-F5344CB8AC3E}">
        <p14:creationId xmlns:p14="http://schemas.microsoft.com/office/powerpoint/2010/main" val="913905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A598C-707D-CF4C-AA41-81B8AC8B2D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3C019D-1D11-9C49-8F1D-5DD14B2865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B1E130-7106-2C41-98DD-8265F5C33540}"/>
              </a:ext>
            </a:extLst>
          </p:cNvPr>
          <p:cNvSpPr>
            <a:spLocks noGrp="1"/>
          </p:cNvSpPr>
          <p:nvPr>
            <p:ph type="dt" sz="half" idx="10"/>
          </p:nvPr>
        </p:nvSpPr>
        <p:spPr/>
        <p:txBody>
          <a:bodyPr/>
          <a:lstStyle/>
          <a:p>
            <a:fld id="{65226F57-5C4D-B74F-B668-1622E98B73FD}" type="datetimeFigureOut">
              <a:rPr lang="en-US" smtClean="0"/>
              <a:t>7/15/19</a:t>
            </a:fld>
            <a:endParaRPr lang="en-US"/>
          </a:p>
        </p:txBody>
      </p:sp>
      <p:sp>
        <p:nvSpPr>
          <p:cNvPr id="5" name="Footer Placeholder 4">
            <a:extLst>
              <a:ext uri="{FF2B5EF4-FFF2-40B4-BE49-F238E27FC236}">
                <a16:creationId xmlns:a16="http://schemas.microsoft.com/office/drawing/2014/main" id="{92B0AF37-B9C6-1C45-89BB-5351093CB6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78621-52CE-184B-A1E2-4EBF52B4C518}"/>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622809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2E136-16E8-3A44-87C4-49C7C2E66C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14687C-A033-054C-8911-AD6183BA12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3C5A4-7F26-0A4E-B34C-AA298FA0DD4F}"/>
              </a:ext>
            </a:extLst>
          </p:cNvPr>
          <p:cNvSpPr>
            <a:spLocks noGrp="1"/>
          </p:cNvSpPr>
          <p:nvPr>
            <p:ph type="dt" sz="half" idx="10"/>
          </p:nvPr>
        </p:nvSpPr>
        <p:spPr/>
        <p:txBody>
          <a:bodyPr/>
          <a:lstStyle/>
          <a:p>
            <a:fld id="{65226F57-5C4D-B74F-B668-1622E98B73FD}" type="datetimeFigureOut">
              <a:rPr lang="en-US" smtClean="0"/>
              <a:t>7/15/19</a:t>
            </a:fld>
            <a:endParaRPr lang="en-US"/>
          </a:p>
        </p:txBody>
      </p:sp>
      <p:sp>
        <p:nvSpPr>
          <p:cNvPr id="5" name="Footer Placeholder 4">
            <a:extLst>
              <a:ext uri="{FF2B5EF4-FFF2-40B4-BE49-F238E27FC236}">
                <a16:creationId xmlns:a16="http://schemas.microsoft.com/office/drawing/2014/main" id="{2712B1EE-2AFB-ED4E-B819-B6BBEC00E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28083-5B6C-444E-B8FA-B99BC743CE37}"/>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1452752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8887EC-877A-0047-80E8-96D13C2A8E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C38B7E-8ED9-6048-8CFB-51AA705EBE7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C0D334-5D94-0E4A-9645-1E18EA27B9D7}"/>
              </a:ext>
            </a:extLst>
          </p:cNvPr>
          <p:cNvSpPr>
            <a:spLocks noGrp="1"/>
          </p:cNvSpPr>
          <p:nvPr>
            <p:ph type="dt" sz="half" idx="10"/>
          </p:nvPr>
        </p:nvSpPr>
        <p:spPr/>
        <p:txBody>
          <a:bodyPr/>
          <a:lstStyle/>
          <a:p>
            <a:fld id="{65226F57-5C4D-B74F-B668-1622E98B73FD}" type="datetimeFigureOut">
              <a:rPr lang="en-US" smtClean="0"/>
              <a:t>7/15/19</a:t>
            </a:fld>
            <a:endParaRPr lang="en-US"/>
          </a:p>
        </p:txBody>
      </p:sp>
      <p:sp>
        <p:nvSpPr>
          <p:cNvPr id="5" name="Footer Placeholder 4">
            <a:extLst>
              <a:ext uri="{FF2B5EF4-FFF2-40B4-BE49-F238E27FC236}">
                <a16:creationId xmlns:a16="http://schemas.microsoft.com/office/drawing/2014/main" id="{A9ACC997-4FCF-B041-B9F4-621ACEA36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DB4F2-8A90-D641-94A1-036D1318FF6F}"/>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893885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8641" y="273629"/>
            <a:ext cx="10968960" cy="1143480"/>
          </a:xfrm>
        </p:spPr>
        <p:txBody>
          <a:bodyPr/>
          <a:lstStyle/>
          <a:p>
            <a:r>
              <a:rPr lang="en-US"/>
              <a:t>Click to edit Master title style</a:t>
            </a:r>
          </a:p>
        </p:txBody>
      </p:sp>
      <p:sp>
        <p:nvSpPr>
          <p:cNvPr id="3" name="Content Placeholder 2"/>
          <p:cNvSpPr>
            <a:spLocks noGrp="1"/>
          </p:cNvSpPr>
          <p:nvPr>
            <p:ph sz="half" idx="1"/>
          </p:nvPr>
        </p:nvSpPr>
        <p:spPr>
          <a:xfrm>
            <a:off x="608641" y="1604330"/>
            <a:ext cx="10968960" cy="2193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8641" y="3935934"/>
            <a:ext cx="10968960" cy="219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dt" idx="10"/>
          </p:nvPr>
        </p:nvSpPr>
        <p:spPr>
          <a:ln/>
        </p:spPr>
        <p:txBody>
          <a:bodyPr/>
          <a:lstStyle>
            <a:lvl1pPr>
              <a:defRPr/>
            </a:lvl1pPr>
          </a:lstStyle>
          <a:p>
            <a:endParaRPr lang="en-US"/>
          </a:p>
        </p:txBody>
      </p:sp>
      <p:sp>
        <p:nvSpPr>
          <p:cNvPr id="6" name="Rectangle 4"/>
          <p:cNvSpPr>
            <a:spLocks noGrp="1" noChangeArrowheads="1"/>
          </p:cNvSpPr>
          <p:nvPr>
            <p:ph type="ftr" idx="11"/>
          </p:nvPr>
        </p:nvSpPr>
        <p:spPr>
          <a:ln/>
        </p:spPr>
        <p:txBody>
          <a:bodyPr/>
          <a:lstStyle>
            <a:lvl1pPr>
              <a:defRPr/>
            </a:lvl1pPr>
          </a:lstStyle>
          <a:p>
            <a:endParaRPr lang="en-US"/>
          </a:p>
        </p:txBody>
      </p:sp>
      <p:sp>
        <p:nvSpPr>
          <p:cNvPr id="7" name="Rectangle 5"/>
          <p:cNvSpPr>
            <a:spLocks noGrp="1" noChangeArrowheads="1"/>
          </p:cNvSpPr>
          <p:nvPr>
            <p:ph type="sldNum" idx="12"/>
          </p:nvPr>
        </p:nvSpPr>
        <p:spPr>
          <a:ln/>
        </p:spPr>
        <p:txBody>
          <a:bodyPr/>
          <a:lstStyle>
            <a:lvl1pPr>
              <a:defRPr/>
            </a:lvl1pPr>
          </a:lstStyle>
          <a:p>
            <a:fld id="{D165E9B0-7DA8-466E-963D-86F25D5E43BA}" type="slidenum">
              <a:rPr lang="en-GB"/>
              <a:pPr/>
              <a:t>‹#›</a:t>
            </a:fld>
            <a:endParaRPr lang="en-GB"/>
          </a:p>
        </p:txBody>
      </p:sp>
    </p:spTree>
    <p:extLst>
      <p:ext uri="{BB962C8B-B14F-4D97-AF65-F5344CB8AC3E}">
        <p14:creationId xmlns:p14="http://schemas.microsoft.com/office/powerpoint/2010/main" val="802651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E35E0-F64A-4E41-873E-DDA5E74A04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920EA4-A34B-E646-A898-7279AA4FFC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F6496D-BCEC-FE4E-9FC5-5B08BD35A48E}"/>
              </a:ext>
            </a:extLst>
          </p:cNvPr>
          <p:cNvSpPr>
            <a:spLocks noGrp="1"/>
          </p:cNvSpPr>
          <p:nvPr>
            <p:ph type="dt" sz="half" idx="10"/>
          </p:nvPr>
        </p:nvSpPr>
        <p:spPr/>
        <p:txBody>
          <a:bodyPr/>
          <a:lstStyle/>
          <a:p>
            <a:fld id="{65226F57-5C4D-B74F-B668-1622E98B73FD}" type="datetimeFigureOut">
              <a:rPr lang="en-US" smtClean="0"/>
              <a:t>7/15/19</a:t>
            </a:fld>
            <a:endParaRPr lang="en-US"/>
          </a:p>
        </p:txBody>
      </p:sp>
      <p:sp>
        <p:nvSpPr>
          <p:cNvPr id="5" name="Footer Placeholder 4">
            <a:extLst>
              <a:ext uri="{FF2B5EF4-FFF2-40B4-BE49-F238E27FC236}">
                <a16:creationId xmlns:a16="http://schemas.microsoft.com/office/drawing/2014/main" id="{34D25AA6-8C06-4F48-BA32-F730A679DB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7F9485-6461-3341-97D9-CB4E5F6E4113}"/>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74939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74648-0995-0841-8CA4-64C00982EC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3032F9-43A3-104A-ADD9-E5336F4BB9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2ACC5C7-DF5A-2A46-942F-5AF36E271015}"/>
              </a:ext>
            </a:extLst>
          </p:cNvPr>
          <p:cNvSpPr>
            <a:spLocks noGrp="1"/>
          </p:cNvSpPr>
          <p:nvPr>
            <p:ph type="dt" sz="half" idx="10"/>
          </p:nvPr>
        </p:nvSpPr>
        <p:spPr/>
        <p:txBody>
          <a:bodyPr/>
          <a:lstStyle/>
          <a:p>
            <a:fld id="{65226F57-5C4D-B74F-B668-1622E98B73FD}" type="datetimeFigureOut">
              <a:rPr lang="en-US" smtClean="0"/>
              <a:t>7/15/19</a:t>
            </a:fld>
            <a:endParaRPr lang="en-US"/>
          </a:p>
        </p:txBody>
      </p:sp>
      <p:sp>
        <p:nvSpPr>
          <p:cNvPr id="5" name="Footer Placeholder 4">
            <a:extLst>
              <a:ext uri="{FF2B5EF4-FFF2-40B4-BE49-F238E27FC236}">
                <a16:creationId xmlns:a16="http://schemas.microsoft.com/office/drawing/2014/main" id="{B84C7667-8567-3A42-B310-9104A5B972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3F8EF-3D6E-A647-A5D4-0B6F0EE13CDD}"/>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008047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D5B-43F2-4940-B3D4-C9E95D0DBB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6935E7-F5CF-3E4C-AA58-04E1C98D2BC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16CF2E-11B9-834F-9BA1-FDCE514D458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E1AB9A-51AD-5F41-9FAC-73EFF6BEF2F2}"/>
              </a:ext>
            </a:extLst>
          </p:cNvPr>
          <p:cNvSpPr>
            <a:spLocks noGrp="1"/>
          </p:cNvSpPr>
          <p:nvPr>
            <p:ph type="dt" sz="half" idx="10"/>
          </p:nvPr>
        </p:nvSpPr>
        <p:spPr/>
        <p:txBody>
          <a:bodyPr/>
          <a:lstStyle/>
          <a:p>
            <a:fld id="{65226F57-5C4D-B74F-B668-1622E98B73FD}" type="datetimeFigureOut">
              <a:rPr lang="en-US" smtClean="0"/>
              <a:t>7/15/19</a:t>
            </a:fld>
            <a:endParaRPr lang="en-US"/>
          </a:p>
        </p:txBody>
      </p:sp>
      <p:sp>
        <p:nvSpPr>
          <p:cNvPr id="6" name="Footer Placeholder 5">
            <a:extLst>
              <a:ext uri="{FF2B5EF4-FFF2-40B4-BE49-F238E27FC236}">
                <a16:creationId xmlns:a16="http://schemas.microsoft.com/office/drawing/2014/main" id="{2077EE97-96FD-844B-9062-521186821A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A585E7-3942-4146-8DE4-95C92D41042C}"/>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1712755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26631-A140-A14D-AD94-A847A63C5B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6E9D4E-D397-7B4B-8090-1905D22387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FA7B09E-6940-E043-A317-CFCF38D223B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D3E177-2DFD-DF4C-A9D4-6D6052860B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C7C9A1D-9582-A94B-A8DF-0F61C1A0EFD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7C514B-CE5B-FE4B-9A35-FC1DB47A295A}"/>
              </a:ext>
            </a:extLst>
          </p:cNvPr>
          <p:cNvSpPr>
            <a:spLocks noGrp="1"/>
          </p:cNvSpPr>
          <p:nvPr>
            <p:ph type="dt" sz="half" idx="10"/>
          </p:nvPr>
        </p:nvSpPr>
        <p:spPr/>
        <p:txBody>
          <a:bodyPr/>
          <a:lstStyle/>
          <a:p>
            <a:fld id="{65226F57-5C4D-B74F-B668-1622E98B73FD}" type="datetimeFigureOut">
              <a:rPr lang="en-US" smtClean="0"/>
              <a:t>7/15/19</a:t>
            </a:fld>
            <a:endParaRPr lang="en-US"/>
          </a:p>
        </p:txBody>
      </p:sp>
      <p:sp>
        <p:nvSpPr>
          <p:cNvPr id="8" name="Footer Placeholder 7">
            <a:extLst>
              <a:ext uri="{FF2B5EF4-FFF2-40B4-BE49-F238E27FC236}">
                <a16:creationId xmlns:a16="http://schemas.microsoft.com/office/drawing/2014/main" id="{A9BD5D40-F8EF-E64A-81C6-08BE2C8DF5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8181CB-1E6C-5E4C-872A-2024039A9136}"/>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596231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00F85-B5EC-8243-B821-77A85E08C9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D5F748-4679-EA41-B008-49F6B1EC4B66}"/>
              </a:ext>
            </a:extLst>
          </p:cNvPr>
          <p:cNvSpPr>
            <a:spLocks noGrp="1"/>
          </p:cNvSpPr>
          <p:nvPr>
            <p:ph type="dt" sz="half" idx="10"/>
          </p:nvPr>
        </p:nvSpPr>
        <p:spPr/>
        <p:txBody>
          <a:bodyPr/>
          <a:lstStyle/>
          <a:p>
            <a:fld id="{65226F57-5C4D-B74F-B668-1622E98B73FD}" type="datetimeFigureOut">
              <a:rPr lang="en-US" smtClean="0"/>
              <a:t>7/15/19</a:t>
            </a:fld>
            <a:endParaRPr lang="en-US"/>
          </a:p>
        </p:txBody>
      </p:sp>
      <p:sp>
        <p:nvSpPr>
          <p:cNvPr id="4" name="Footer Placeholder 3">
            <a:extLst>
              <a:ext uri="{FF2B5EF4-FFF2-40B4-BE49-F238E27FC236}">
                <a16:creationId xmlns:a16="http://schemas.microsoft.com/office/drawing/2014/main" id="{6AB80080-3A98-DE4A-9F9B-F673A9F612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18609B-834A-F141-9CE9-1C8E30BFBDC5}"/>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23351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64904-EFF8-984F-B733-52B6D6175A92}"/>
              </a:ext>
            </a:extLst>
          </p:cNvPr>
          <p:cNvSpPr>
            <a:spLocks noGrp="1"/>
          </p:cNvSpPr>
          <p:nvPr>
            <p:ph type="dt" sz="half" idx="10"/>
          </p:nvPr>
        </p:nvSpPr>
        <p:spPr/>
        <p:txBody>
          <a:bodyPr/>
          <a:lstStyle/>
          <a:p>
            <a:fld id="{65226F57-5C4D-B74F-B668-1622E98B73FD}" type="datetimeFigureOut">
              <a:rPr lang="en-US" smtClean="0"/>
              <a:t>7/15/19</a:t>
            </a:fld>
            <a:endParaRPr lang="en-US"/>
          </a:p>
        </p:txBody>
      </p:sp>
      <p:sp>
        <p:nvSpPr>
          <p:cNvPr id="3" name="Footer Placeholder 2">
            <a:extLst>
              <a:ext uri="{FF2B5EF4-FFF2-40B4-BE49-F238E27FC236}">
                <a16:creationId xmlns:a16="http://schemas.microsoft.com/office/drawing/2014/main" id="{E9847695-1C2A-9A41-A2C6-EF8CD90725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E02F2E-B194-8F40-BA73-29BE3D02957E}"/>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149099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B304A-C5B6-FB49-96E5-FAA26FEB2F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957D88-4F3B-924C-9DF0-21627776D2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8CCCA3-3829-0A41-B225-07FD8C905D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FA8F10-43F6-8D41-A9E4-455B59413A60}"/>
              </a:ext>
            </a:extLst>
          </p:cNvPr>
          <p:cNvSpPr>
            <a:spLocks noGrp="1"/>
          </p:cNvSpPr>
          <p:nvPr>
            <p:ph type="dt" sz="half" idx="10"/>
          </p:nvPr>
        </p:nvSpPr>
        <p:spPr/>
        <p:txBody>
          <a:bodyPr/>
          <a:lstStyle/>
          <a:p>
            <a:fld id="{65226F57-5C4D-B74F-B668-1622E98B73FD}" type="datetimeFigureOut">
              <a:rPr lang="en-US" smtClean="0"/>
              <a:t>7/15/19</a:t>
            </a:fld>
            <a:endParaRPr lang="en-US"/>
          </a:p>
        </p:txBody>
      </p:sp>
      <p:sp>
        <p:nvSpPr>
          <p:cNvPr id="6" name="Footer Placeholder 5">
            <a:extLst>
              <a:ext uri="{FF2B5EF4-FFF2-40B4-BE49-F238E27FC236}">
                <a16:creationId xmlns:a16="http://schemas.microsoft.com/office/drawing/2014/main" id="{6AB2B8BE-1A31-2E4D-A234-041798C35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344F7E-D57C-E94C-B9B1-09DC5CF93C74}"/>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102851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D775-9720-F440-9D80-D32523C9BF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EE9E79-2115-1A48-89F1-201E4BA492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329BEF-07A4-3241-B37A-B5D78DB9CB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C9C3D1-1438-A84E-BBFD-E85E4966A724}"/>
              </a:ext>
            </a:extLst>
          </p:cNvPr>
          <p:cNvSpPr>
            <a:spLocks noGrp="1"/>
          </p:cNvSpPr>
          <p:nvPr>
            <p:ph type="dt" sz="half" idx="10"/>
          </p:nvPr>
        </p:nvSpPr>
        <p:spPr/>
        <p:txBody>
          <a:bodyPr/>
          <a:lstStyle/>
          <a:p>
            <a:fld id="{65226F57-5C4D-B74F-B668-1622E98B73FD}" type="datetimeFigureOut">
              <a:rPr lang="en-US" smtClean="0"/>
              <a:t>7/15/19</a:t>
            </a:fld>
            <a:endParaRPr lang="en-US"/>
          </a:p>
        </p:txBody>
      </p:sp>
      <p:sp>
        <p:nvSpPr>
          <p:cNvPr id="6" name="Footer Placeholder 5">
            <a:extLst>
              <a:ext uri="{FF2B5EF4-FFF2-40B4-BE49-F238E27FC236}">
                <a16:creationId xmlns:a16="http://schemas.microsoft.com/office/drawing/2014/main" id="{656FA1C2-A668-B747-9DD0-646AEA8A74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18C83-09E7-CC4B-85B3-C25B907D10A2}"/>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616465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9C7BF6-04D2-CD4F-93B8-B530AB81B4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2E4201-C8B8-5049-88A0-8F6E0DF427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E3F3F-14AD-F346-917C-44EDADC219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226F57-5C4D-B74F-B668-1622E98B73FD}" type="datetimeFigureOut">
              <a:rPr lang="en-US" smtClean="0"/>
              <a:t>7/15/19</a:t>
            </a:fld>
            <a:endParaRPr lang="en-US"/>
          </a:p>
        </p:txBody>
      </p:sp>
      <p:sp>
        <p:nvSpPr>
          <p:cNvPr id="5" name="Footer Placeholder 4">
            <a:extLst>
              <a:ext uri="{FF2B5EF4-FFF2-40B4-BE49-F238E27FC236}">
                <a16:creationId xmlns:a16="http://schemas.microsoft.com/office/drawing/2014/main" id="{022C8D61-B2D8-6C4F-99D4-D9D1136893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969036-6DEA-544F-B990-AA9D85132D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23675-08AD-2448-A7F8-3E8999CC1E5F}" type="slidenum">
              <a:rPr lang="en-US" smtClean="0"/>
              <a:t>‹#›</a:t>
            </a:fld>
            <a:endParaRPr lang="en-US"/>
          </a:p>
        </p:txBody>
      </p:sp>
    </p:spTree>
    <p:extLst>
      <p:ext uri="{BB962C8B-B14F-4D97-AF65-F5344CB8AC3E}">
        <p14:creationId xmlns:p14="http://schemas.microsoft.com/office/powerpoint/2010/main" val="1041490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tiff"/><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 Id="rId9" Type="http://schemas.openxmlformats.org/officeDocument/2006/relationships/image" Target="../media/image7.tiff"/></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8.tiff"/><Relationship Id="rId1" Type="http://schemas.openxmlformats.org/officeDocument/2006/relationships/slideLayout" Target="../slideLayouts/slideLayout6.xml"/><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8.tiff"/><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39.jpeg"/><Relationship Id="rId4" Type="http://schemas.openxmlformats.org/officeDocument/2006/relationships/image" Target="../media/image38.jpeg"/></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5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8.tiff"/><Relationship Id="rId1" Type="http://schemas.openxmlformats.org/officeDocument/2006/relationships/slideLayout" Target="../slideLayouts/slideLayout6.xml"/><Relationship Id="rId4" Type="http://schemas.openxmlformats.org/officeDocument/2006/relationships/image" Target="../media/image44.jpg"/></Relationships>
</file>

<file path=ppt/slides/_rels/slide5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8.tiff"/><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43487-C4F1-E44C-A72D-C83FF404D79F}"/>
              </a:ext>
            </a:extLst>
          </p:cNvPr>
          <p:cNvSpPr>
            <a:spLocks noGrp="1"/>
          </p:cNvSpPr>
          <p:nvPr>
            <p:ph type="ctrTitle"/>
          </p:nvPr>
        </p:nvSpPr>
        <p:spPr>
          <a:xfrm>
            <a:off x="545911" y="16893"/>
            <a:ext cx="11081982" cy="2637514"/>
          </a:xfrm>
        </p:spPr>
        <p:txBody>
          <a:bodyPr>
            <a:normAutofit/>
          </a:bodyPr>
          <a:lstStyle/>
          <a:p>
            <a:r>
              <a:rPr lang="en-US" sz="6600" dirty="0"/>
              <a:t>Photosynthetic acclimation through the lens of optimality</a:t>
            </a:r>
          </a:p>
        </p:txBody>
      </p:sp>
      <p:sp>
        <p:nvSpPr>
          <p:cNvPr id="3" name="Subtitle 2">
            <a:extLst>
              <a:ext uri="{FF2B5EF4-FFF2-40B4-BE49-F238E27FC236}">
                <a16:creationId xmlns:a16="http://schemas.microsoft.com/office/drawing/2014/main" id="{DCC58773-579A-7548-A9E7-441A90B89268}"/>
              </a:ext>
            </a:extLst>
          </p:cNvPr>
          <p:cNvSpPr>
            <a:spLocks noGrp="1"/>
          </p:cNvSpPr>
          <p:nvPr>
            <p:ph type="subTitle" idx="1"/>
          </p:nvPr>
        </p:nvSpPr>
        <p:spPr>
          <a:xfrm>
            <a:off x="1524000" y="2741938"/>
            <a:ext cx="9144000" cy="1655762"/>
          </a:xfrm>
        </p:spPr>
        <p:txBody>
          <a:bodyPr>
            <a:normAutofit/>
          </a:bodyPr>
          <a:lstStyle/>
          <a:p>
            <a:r>
              <a:rPr lang="en-US" sz="3600" dirty="0">
                <a:solidFill>
                  <a:srgbClr val="011893"/>
                </a:solidFill>
              </a:rPr>
              <a:t>Nick Smith</a:t>
            </a:r>
          </a:p>
          <a:p>
            <a:r>
              <a:rPr lang="en-US" dirty="0">
                <a:solidFill>
                  <a:srgbClr val="011893"/>
                </a:solidFill>
              </a:rPr>
              <a:t>Texas Tech University</a:t>
            </a:r>
          </a:p>
          <a:p>
            <a:r>
              <a:rPr lang="en-US" dirty="0" err="1">
                <a:solidFill>
                  <a:srgbClr val="011893"/>
                </a:solidFill>
              </a:rPr>
              <a:t>nick.smith@ttu.edu</a:t>
            </a:r>
            <a:r>
              <a:rPr lang="en-US" dirty="0">
                <a:solidFill>
                  <a:srgbClr val="011893"/>
                </a:solidFill>
              </a:rPr>
              <a:t>; @</a:t>
            </a:r>
            <a:r>
              <a:rPr lang="en-US" dirty="0" err="1">
                <a:solidFill>
                  <a:srgbClr val="011893"/>
                </a:solidFill>
              </a:rPr>
              <a:t>nick_greg_smith</a:t>
            </a:r>
            <a:endParaRPr lang="en-US" dirty="0">
              <a:solidFill>
                <a:srgbClr val="011893"/>
              </a:solidFill>
            </a:endParaRPr>
          </a:p>
        </p:txBody>
      </p:sp>
      <p:pic>
        <p:nvPicPr>
          <p:cNvPr id="4" name="Picture 3">
            <a:extLst>
              <a:ext uri="{FF2B5EF4-FFF2-40B4-BE49-F238E27FC236}">
                <a16:creationId xmlns:a16="http://schemas.microsoft.com/office/drawing/2014/main" id="{E9FE381C-AA3B-174C-8CCB-DEC5404F8AC7}"/>
              </a:ext>
            </a:extLst>
          </p:cNvPr>
          <p:cNvPicPr>
            <a:picLocks noChangeAspect="1"/>
          </p:cNvPicPr>
          <p:nvPr/>
        </p:nvPicPr>
        <p:blipFill>
          <a:blip r:embed="rId3"/>
          <a:stretch>
            <a:fillRect/>
          </a:stretch>
        </p:blipFill>
        <p:spPr>
          <a:xfrm>
            <a:off x="3011120" y="5334000"/>
            <a:ext cx="1524000" cy="1524000"/>
          </a:xfrm>
          <a:prstGeom prst="rect">
            <a:avLst/>
          </a:prstGeom>
        </p:spPr>
      </p:pic>
      <p:pic>
        <p:nvPicPr>
          <p:cNvPr id="5" name="Picture 4">
            <a:extLst>
              <a:ext uri="{FF2B5EF4-FFF2-40B4-BE49-F238E27FC236}">
                <a16:creationId xmlns:a16="http://schemas.microsoft.com/office/drawing/2014/main" id="{DC5C0DCF-BE1D-CE4C-937C-1E91DBBA6891}"/>
              </a:ext>
            </a:extLst>
          </p:cNvPr>
          <p:cNvPicPr>
            <a:picLocks noChangeAspect="1"/>
          </p:cNvPicPr>
          <p:nvPr/>
        </p:nvPicPr>
        <p:blipFill>
          <a:blip r:embed="rId4"/>
          <a:stretch>
            <a:fillRect/>
          </a:stretch>
        </p:blipFill>
        <p:spPr>
          <a:xfrm>
            <a:off x="4535120" y="5334000"/>
            <a:ext cx="1524000" cy="1524000"/>
          </a:xfrm>
          <a:prstGeom prst="rect">
            <a:avLst/>
          </a:prstGeom>
        </p:spPr>
      </p:pic>
      <p:pic>
        <p:nvPicPr>
          <p:cNvPr id="6" name="Picture 5">
            <a:extLst>
              <a:ext uri="{FF2B5EF4-FFF2-40B4-BE49-F238E27FC236}">
                <a16:creationId xmlns:a16="http://schemas.microsoft.com/office/drawing/2014/main" id="{A29F6B27-86F7-2B42-87EA-FF85614EAA48}"/>
              </a:ext>
            </a:extLst>
          </p:cNvPr>
          <p:cNvPicPr>
            <a:picLocks noChangeAspect="1"/>
          </p:cNvPicPr>
          <p:nvPr/>
        </p:nvPicPr>
        <p:blipFill>
          <a:blip r:embed="rId5"/>
          <a:stretch>
            <a:fillRect/>
          </a:stretch>
        </p:blipFill>
        <p:spPr>
          <a:xfrm>
            <a:off x="6059121" y="5334000"/>
            <a:ext cx="1576552" cy="1524000"/>
          </a:xfrm>
          <a:prstGeom prst="rect">
            <a:avLst/>
          </a:prstGeom>
        </p:spPr>
      </p:pic>
      <p:pic>
        <p:nvPicPr>
          <p:cNvPr id="7" name="Picture 6">
            <a:extLst>
              <a:ext uri="{FF2B5EF4-FFF2-40B4-BE49-F238E27FC236}">
                <a16:creationId xmlns:a16="http://schemas.microsoft.com/office/drawing/2014/main" id="{5615B5D8-30BD-904B-B534-1C8F9C03BAF9}"/>
              </a:ext>
            </a:extLst>
          </p:cNvPr>
          <p:cNvPicPr>
            <a:picLocks noChangeAspect="1"/>
          </p:cNvPicPr>
          <p:nvPr/>
        </p:nvPicPr>
        <p:blipFill>
          <a:blip r:embed="rId6"/>
          <a:stretch>
            <a:fillRect/>
          </a:stretch>
        </p:blipFill>
        <p:spPr>
          <a:xfrm>
            <a:off x="10525527" y="5334000"/>
            <a:ext cx="1524000" cy="1524000"/>
          </a:xfrm>
          <a:prstGeom prst="rect">
            <a:avLst/>
          </a:prstGeom>
        </p:spPr>
      </p:pic>
      <p:sp>
        <p:nvSpPr>
          <p:cNvPr id="9" name="TextBox 8">
            <a:extLst>
              <a:ext uri="{FF2B5EF4-FFF2-40B4-BE49-F238E27FC236}">
                <a16:creationId xmlns:a16="http://schemas.microsoft.com/office/drawing/2014/main" id="{841DE394-AFEB-444A-B379-802AFAF895AF}"/>
              </a:ext>
            </a:extLst>
          </p:cNvPr>
          <p:cNvSpPr txBox="1"/>
          <p:nvPr/>
        </p:nvSpPr>
        <p:spPr>
          <a:xfrm>
            <a:off x="2950160" y="4668380"/>
            <a:ext cx="1532407" cy="646331"/>
          </a:xfrm>
          <a:prstGeom prst="rect">
            <a:avLst/>
          </a:prstGeom>
          <a:noFill/>
        </p:spPr>
        <p:txBody>
          <a:bodyPr wrap="none" rtlCol="0">
            <a:spAutoFit/>
          </a:bodyPr>
          <a:lstStyle/>
          <a:p>
            <a:r>
              <a:rPr lang="en-US" dirty="0">
                <a:solidFill>
                  <a:srgbClr val="011893"/>
                </a:solidFill>
              </a:rPr>
              <a:t>Trevor Keenan</a:t>
            </a:r>
          </a:p>
          <a:p>
            <a:r>
              <a:rPr lang="en-US" dirty="0">
                <a:solidFill>
                  <a:srgbClr val="011893"/>
                </a:solidFill>
              </a:rPr>
              <a:t>Berkeley Lab</a:t>
            </a:r>
          </a:p>
        </p:txBody>
      </p:sp>
      <p:sp>
        <p:nvSpPr>
          <p:cNvPr id="10" name="TextBox 9">
            <a:extLst>
              <a:ext uri="{FF2B5EF4-FFF2-40B4-BE49-F238E27FC236}">
                <a16:creationId xmlns:a16="http://schemas.microsoft.com/office/drawing/2014/main" id="{64246EE7-C879-8646-9A50-8BE29AD1E834}"/>
              </a:ext>
            </a:extLst>
          </p:cNvPr>
          <p:cNvSpPr txBox="1"/>
          <p:nvPr/>
        </p:nvSpPr>
        <p:spPr>
          <a:xfrm>
            <a:off x="4482567" y="4668379"/>
            <a:ext cx="1505861" cy="646331"/>
          </a:xfrm>
          <a:prstGeom prst="rect">
            <a:avLst/>
          </a:prstGeom>
          <a:noFill/>
        </p:spPr>
        <p:txBody>
          <a:bodyPr wrap="none" rtlCol="0">
            <a:spAutoFit/>
          </a:bodyPr>
          <a:lstStyle/>
          <a:p>
            <a:r>
              <a:rPr lang="en-US" dirty="0">
                <a:solidFill>
                  <a:srgbClr val="011893"/>
                </a:solidFill>
              </a:rPr>
              <a:t>Wang Han</a:t>
            </a:r>
          </a:p>
          <a:p>
            <a:r>
              <a:rPr lang="en-US" dirty="0">
                <a:solidFill>
                  <a:srgbClr val="011893"/>
                </a:solidFill>
              </a:rPr>
              <a:t>NW A&amp;F Univ.</a:t>
            </a:r>
          </a:p>
        </p:txBody>
      </p:sp>
      <p:sp>
        <p:nvSpPr>
          <p:cNvPr id="11" name="TextBox 10">
            <a:extLst>
              <a:ext uri="{FF2B5EF4-FFF2-40B4-BE49-F238E27FC236}">
                <a16:creationId xmlns:a16="http://schemas.microsoft.com/office/drawing/2014/main" id="{693B798D-02E2-D647-A643-F0AA244BDB9D}"/>
              </a:ext>
            </a:extLst>
          </p:cNvPr>
          <p:cNvSpPr txBox="1"/>
          <p:nvPr/>
        </p:nvSpPr>
        <p:spPr>
          <a:xfrm>
            <a:off x="6059120" y="4668378"/>
            <a:ext cx="1702454" cy="646331"/>
          </a:xfrm>
          <a:prstGeom prst="rect">
            <a:avLst/>
          </a:prstGeom>
          <a:noFill/>
        </p:spPr>
        <p:txBody>
          <a:bodyPr wrap="none" rtlCol="0">
            <a:spAutoFit/>
          </a:bodyPr>
          <a:lstStyle/>
          <a:p>
            <a:r>
              <a:rPr lang="en-US" dirty="0">
                <a:solidFill>
                  <a:srgbClr val="011893"/>
                </a:solidFill>
              </a:rPr>
              <a:t>Colin Prentice</a:t>
            </a:r>
          </a:p>
          <a:p>
            <a:r>
              <a:rPr lang="en-US" dirty="0">
                <a:solidFill>
                  <a:srgbClr val="011893"/>
                </a:solidFill>
              </a:rPr>
              <a:t>Imperial College</a:t>
            </a:r>
          </a:p>
        </p:txBody>
      </p:sp>
      <p:pic>
        <p:nvPicPr>
          <p:cNvPr id="13" name="Picture 12">
            <a:extLst>
              <a:ext uri="{FF2B5EF4-FFF2-40B4-BE49-F238E27FC236}">
                <a16:creationId xmlns:a16="http://schemas.microsoft.com/office/drawing/2014/main" id="{36E460D9-5AD2-DE45-AA4A-C45ACF67CA27}"/>
              </a:ext>
            </a:extLst>
          </p:cNvPr>
          <p:cNvPicPr>
            <a:picLocks noChangeAspect="1"/>
          </p:cNvPicPr>
          <p:nvPr/>
        </p:nvPicPr>
        <p:blipFill rotWithShape="1">
          <a:blip r:embed="rId7"/>
          <a:srcRect l="14544" t="24839" r="57491" b="37875"/>
          <a:stretch/>
        </p:blipFill>
        <p:spPr>
          <a:xfrm>
            <a:off x="0" y="5334000"/>
            <a:ext cx="1527048" cy="1540239"/>
          </a:xfrm>
          <a:prstGeom prst="rect">
            <a:avLst/>
          </a:prstGeom>
        </p:spPr>
      </p:pic>
      <p:pic>
        <p:nvPicPr>
          <p:cNvPr id="15" name="Picture 14">
            <a:extLst>
              <a:ext uri="{FF2B5EF4-FFF2-40B4-BE49-F238E27FC236}">
                <a16:creationId xmlns:a16="http://schemas.microsoft.com/office/drawing/2014/main" id="{DD47D210-9AB5-6A4C-8F28-6B329443291C}"/>
              </a:ext>
            </a:extLst>
          </p:cNvPr>
          <p:cNvPicPr>
            <a:picLocks noChangeAspect="1"/>
          </p:cNvPicPr>
          <p:nvPr/>
        </p:nvPicPr>
        <p:blipFill rotWithShape="1">
          <a:blip r:embed="rId8"/>
          <a:srcRect l="33498" t="4180" r="34093" b="70702"/>
          <a:stretch/>
        </p:blipFill>
        <p:spPr>
          <a:xfrm>
            <a:off x="1491501" y="5330952"/>
            <a:ext cx="1524403" cy="1527048"/>
          </a:xfrm>
          <a:prstGeom prst="rect">
            <a:avLst/>
          </a:prstGeom>
        </p:spPr>
      </p:pic>
      <p:sp>
        <p:nvSpPr>
          <p:cNvPr id="16" name="TextBox 15">
            <a:extLst>
              <a:ext uri="{FF2B5EF4-FFF2-40B4-BE49-F238E27FC236}">
                <a16:creationId xmlns:a16="http://schemas.microsoft.com/office/drawing/2014/main" id="{7D46D549-6755-5041-A34A-80D29739DA41}"/>
              </a:ext>
            </a:extLst>
          </p:cNvPr>
          <p:cNvSpPr txBox="1"/>
          <p:nvPr/>
        </p:nvSpPr>
        <p:spPr>
          <a:xfrm>
            <a:off x="0" y="4668382"/>
            <a:ext cx="1242648" cy="646331"/>
          </a:xfrm>
          <a:prstGeom prst="rect">
            <a:avLst/>
          </a:prstGeom>
          <a:noFill/>
        </p:spPr>
        <p:txBody>
          <a:bodyPr wrap="none" rtlCol="0">
            <a:spAutoFit/>
          </a:bodyPr>
          <a:lstStyle/>
          <a:p>
            <a:r>
              <a:rPr lang="en-US" dirty="0" err="1">
                <a:solidFill>
                  <a:srgbClr val="011893"/>
                </a:solidFill>
              </a:rPr>
              <a:t>Lizz</a:t>
            </a:r>
            <a:r>
              <a:rPr lang="en-US" dirty="0">
                <a:solidFill>
                  <a:srgbClr val="011893"/>
                </a:solidFill>
              </a:rPr>
              <a:t> Waring</a:t>
            </a:r>
          </a:p>
          <a:p>
            <a:r>
              <a:rPr lang="en-US" dirty="0">
                <a:solidFill>
                  <a:srgbClr val="011893"/>
                </a:solidFill>
              </a:rPr>
              <a:t>TTU</a:t>
            </a:r>
          </a:p>
        </p:txBody>
      </p:sp>
      <p:sp>
        <p:nvSpPr>
          <p:cNvPr id="17" name="TextBox 16">
            <a:extLst>
              <a:ext uri="{FF2B5EF4-FFF2-40B4-BE49-F238E27FC236}">
                <a16:creationId xmlns:a16="http://schemas.microsoft.com/office/drawing/2014/main" id="{DBF343EC-2D3A-C24C-8BD5-878DAF270504}"/>
              </a:ext>
            </a:extLst>
          </p:cNvPr>
          <p:cNvSpPr txBox="1"/>
          <p:nvPr/>
        </p:nvSpPr>
        <p:spPr>
          <a:xfrm>
            <a:off x="1447812" y="4668381"/>
            <a:ext cx="1261499" cy="646331"/>
          </a:xfrm>
          <a:prstGeom prst="rect">
            <a:avLst/>
          </a:prstGeom>
          <a:noFill/>
        </p:spPr>
        <p:txBody>
          <a:bodyPr wrap="none" rtlCol="0">
            <a:spAutoFit/>
          </a:bodyPr>
          <a:lstStyle/>
          <a:p>
            <a:r>
              <a:rPr lang="en-US" dirty="0">
                <a:solidFill>
                  <a:srgbClr val="011893"/>
                </a:solidFill>
              </a:rPr>
              <a:t>Helen Scott</a:t>
            </a:r>
          </a:p>
          <a:p>
            <a:r>
              <a:rPr lang="en-US" dirty="0">
                <a:solidFill>
                  <a:srgbClr val="011893"/>
                </a:solidFill>
              </a:rPr>
              <a:t>TTU</a:t>
            </a:r>
          </a:p>
        </p:txBody>
      </p:sp>
      <p:pic>
        <p:nvPicPr>
          <p:cNvPr id="18" name="Picture 17">
            <a:extLst>
              <a:ext uri="{FF2B5EF4-FFF2-40B4-BE49-F238E27FC236}">
                <a16:creationId xmlns:a16="http://schemas.microsoft.com/office/drawing/2014/main" id="{4DBFD635-1FB9-7442-A3E9-6A8776951FB2}"/>
              </a:ext>
            </a:extLst>
          </p:cNvPr>
          <p:cNvPicPr>
            <a:picLocks noChangeAspect="1"/>
          </p:cNvPicPr>
          <p:nvPr/>
        </p:nvPicPr>
        <p:blipFill>
          <a:blip r:embed="rId9"/>
          <a:stretch>
            <a:fillRect/>
          </a:stretch>
        </p:blipFill>
        <p:spPr>
          <a:xfrm>
            <a:off x="8709732" y="5214708"/>
            <a:ext cx="1609332" cy="1759536"/>
          </a:xfrm>
          <a:prstGeom prst="rect">
            <a:avLst/>
          </a:prstGeom>
        </p:spPr>
      </p:pic>
    </p:spTree>
    <p:extLst>
      <p:ext uri="{BB962C8B-B14F-4D97-AF65-F5344CB8AC3E}">
        <p14:creationId xmlns:p14="http://schemas.microsoft.com/office/powerpoint/2010/main" val="1097764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know well: Short-term responses of photosynthesis</a:t>
            </a:r>
          </a:p>
        </p:txBody>
      </p:sp>
      <p:sp>
        <p:nvSpPr>
          <p:cNvPr id="9" name="TextBox 8"/>
          <p:cNvSpPr txBox="1"/>
          <p:nvPr/>
        </p:nvSpPr>
        <p:spPr>
          <a:xfrm>
            <a:off x="1250782" y="1798410"/>
            <a:ext cx="6275372" cy="523220"/>
          </a:xfrm>
          <a:prstGeom prst="rect">
            <a:avLst/>
          </a:prstGeom>
          <a:noFill/>
        </p:spPr>
        <p:txBody>
          <a:bodyPr wrap="none" rtlCol="0">
            <a:spAutoFit/>
          </a:bodyPr>
          <a:lstStyle/>
          <a:p>
            <a:r>
              <a:rPr lang="en-US" sz="2800" dirty="0">
                <a:solidFill>
                  <a:srgbClr val="011893"/>
                </a:solidFill>
              </a:rPr>
              <a:t>Models reproduce these curves very well!</a:t>
            </a:r>
          </a:p>
        </p:txBody>
      </p:sp>
      <p:grpSp>
        <p:nvGrpSpPr>
          <p:cNvPr id="7" name="Group 6"/>
          <p:cNvGrpSpPr/>
          <p:nvPr/>
        </p:nvGrpSpPr>
        <p:grpSpPr>
          <a:xfrm>
            <a:off x="8081319" y="-4207"/>
            <a:ext cx="4110681" cy="369332"/>
            <a:chOff x="8081319" y="-4207"/>
            <a:chExt cx="4110681" cy="369332"/>
          </a:xfrm>
        </p:grpSpPr>
        <p:sp>
          <p:nvSpPr>
            <p:cNvPr id="8" name="TextBox 7"/>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20"/>
            <a:ext cx="4572000" cy="4572000"/>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19369"/>
          <a:stretch/>
        </p:blipFill>
        <p:spPr>
          <a:xfrm>
            <a:off x="4695568" y="2060020"/>
            <a:ext cx="3686432" cy="4572000"/>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9369"/>
          <a:stretch/>
        </p:blipFill>
        <p:spPr>
          <a:xfrm>
            <a:off x="8505568" y="2060020"/>
            <a:ext cx="3686432" cy="4572000"/>
          </a:xfrm>
          <a:prstGeom prst="rect">
            <a:avLst/>
          </a:prstGeom>
        </p:spPr>
      </p:pic>
    </p:spTree>
    <p:extLst>
      <p:ext uri="{BB962C8B-B14F-4D97-AF65-F5344CB8AC3E}">
        <p14:creationId xmlns:p14="http://schemas.microsoft.com/office/powerpoint/2010/main" val="3094630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Long-term responses can differ from short-term responses due to </a:t>
            </a:r>
            <a:r>
              <a:rPr lang="en-US" u="sng" dirty="0">
                <a:solidFill>
                  <a:srgbClr val="011893"/>
                </a:solidFill>
              </a:rPr>
              <a:t>acclimation</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737673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Long-term responses can differ from short-term responses due to </a:t>
            </a:r>
            <a:r>
              <a:rPr lang="en-US" u="sng" dirty="0">
                <a:solidFill>
                  <a:srgbClr val="011893"/>
                </a:solidFill>
              </a:rPr>
              <a:t>acclimation</a:t>
            </a:r>
            <a:endParaRPr lang="en-US" dirty="0">
              <a:solidFill>
                <a:srgbClr val="011893"/>
              </a:solidFill>
            </a:endParaRPr>
          </a:p>
        </p:txBody>
      </p:sp>
      <p:sp>
        <p:nvSpPr>
          <p:cNvPr id="5" name="TextBox 4"/>
          <p:cNvSpPr txBox="1"/>
          <p:nvPr/>
        </p:nvSpPr>
        <p:spPr>
          <a:xfrm>
            <a:off x="1503012" y="2299445"/>
            <a:ext cx="3617913" cy="523220"/>
          </a:xfrm>
          <a:prstGeom prst="rect">
            <a:avLst/>
          </a:prstGeom>
          <a:noFill/>
        </p:spPr>
        <p:txBody>
          <a:bodyPr wrap="none" rtlCol="0">
            <a:spAutoFit/>
          </a:bodyPr>
          <a:lstStyle/>
          <a:p>
            <a:r>
              <a:rPr lang="en-US" sz="2800">
                <a:solidFill>
                  <a:srgbClr val="009051"/>
                </a:solidFill>
              </a:rPr>
              <a:t>Acclimated to high light</a:t>
            </a:r>
          </a:p>
        </p:txBody>
      </p:sp>
      <p:sp>
        <p:nvSpPr>
          <p:cNvPr id="6" name="TextBox 5"/>
          <p:cNvSpPr txBox="1"/>
          <p:nvPr/>
        </p:nvSpPr>
        <p:spPr>
          <a:xfrm>
            <a:off x="6644271" y="2299445"/>
            <a:ext cx="3515834" cy="523220"/>
          </a:xfrm>
          <a:prstGeom prst="rect">
            <a:avLst/>
          </a:prstGeom>
          <a:noFill/>
        </p:spPr>
        <p:txBody>
          <a:bodyPr wrap="none" rtlCol="0">
            <a:spAutoFit/>
          </a:bodyPr>
          <a:lstStyle/>
          <a:p>
            <a:r>
              <a:rPr lang="en-US" sz="2800" dirty="0">
                <a:solidFill>
                  <a:srgbClr val="009051"/>
                </a:solidFill>
              </a:rPr>
              <a:t>Acclimated to low light</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55" y="2561055"/>
            <a:ext cx="4572000" cy="4572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611" y="2561055"/>
            <a:ext cx="4572000" cy="4572000"/>
          </a:xfrm>
          <a:prstGeom prst="rect">
            <a:avLst/>
          </a:prstGeom>
        </p:spPr>
      </p:pic>
    </p:spTree>
    <p:extLst>
      <p:ext uri="{BB962C8B-B14F-4D97-AF65-F5344CB8AC3E}">
        <p14:creationId xmlns:p14="http://schemas.microsoft.com/office/powerpoint/2010/main" val="1314349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Acclimation is ubiquitous and well known</a:t>
            </a:r>
            <a:r>
              <a:rPr lang="mr-IN" dirty="0"/>
              <a:t>…</a:t>
            </a:r>
            <a:endParaRPr lang="en-US" dirty="0"/>
          </a:p>
        </p:txBody>
      </p:sp>
      <p:pic>
        <p:nvPicPr>
          <p:cNvPr id="3" name="Picture 2"/>
          <p:cNvPicPr>
            <a:picLocks noChangeAspect="1"/>
          </p:cNvPicPr>
          <p:nvPr/>
        </p:nvPicPr>
        <p:blipFill>
          <a:blip r:embed="rId2"/>
          <a:stretch>
            <a:fillRect/>
          </a:stretch>
        </p:blipFill>
        <p:spPr>
          <a:xfrm>
            <a:off x="3956233" y="2829687"/>
            <a:ext cx="4469984" cy="2591547"/>
          </a:xfrm>
          <a:prstGeom prst="rect">
            <a:avLst/>
          </a:prstGeom>
        </p:spPr>
      </p:pic>
      <p:pic>
        <p:nvPicPr>
          <p:cNvPr id="4" name="Picture 3"/>
          <p:cNvPicPr>
            <a:picLocks noChangeAspect="1"/>
          </p:cNvPicPr>
          <p:nvPr/>
        </p:nvPicPr>
        <p:blipFill rotWithShape="1">
          <a:blip r:embed="rId3"/>
          <a:srcRect b="16589"/>
          <a:stretch/>
        </p:blipFill>
        <p:spPr>
          <a:xfrm>
            <a:off x="8211671" y="2829687"/>
            <a:ext cx="3617259" cy="24012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905" y="2829687"/>
            <a:ext cx="3752328" cy="2301046"/>
          </a:xfrm>
          <a:prstGeom prst="rect">
            <a:avLst/>
          </a:prstGeom>
        </p:spPr>
      </p:pic>
      <p:sp>
        <p:nvSpPr>
          <p:cNvPr id="7" name="TextBox 6"/>
          <p:cNvSpPr txBox="1"/>
          <p:nvPr/>
        </p:nvSpPr>
        <p:spPr>
          <a:xfrm>
            <a:off x="203905" y="2354520"/>
            <a:ext cx="2503249" cy="461665"/>
          </a:xfrm>
          <a:prstGeom prst="rect">
            <a:avLst/>
          </a:prstGeom>
          <a:noFill/>
        </p:spPr>
        <p:txBody>
          <a:bodyPr wrap="none" rtlCol="0">
            <a:spAutoFit/>
          </a:bodyPr>
          <a:lstStyle/>
          <a:p>
            <a:r>
              <a:rPr lang="en-US" sz="2400" dirty="0">
                <a:solidFill>
                  <a:srgbClr val="011893"/>
                </a:solidFill>
              </a:rPr>
              <a:t>CO</a:t>
            </a:r>
            <a:r>
              <a:rPr lang="en-US" sz="2400" baseline="-25000" dirty="0">
                <a:solidFill>
                  <a:srgbClr val="011893"/>
                </a:solidFill>
              </a:rPr>
              <a:t>2</a:t>
            </a:r>
            <a:r>
              <a:rPr lang="en-US" sz="2400" dirty="0">
                <a:solidFill>
                  <a:srgbClr val="011893"/>
                </a:solidFill>
              </a:rPr>
              <a:t>:</a:t>
            </a:r>
            <a:r>
              <a:rPr lang="en-US" sz="2400" dirty="0">
                <a:solidFill>
                  <a:srgbClr val="FF0000"/>
                </a:solidFill>
              </a:rPr>
              <a:t> </a:t>
            </a:r>
            <a:r>
              <a:rPr lang="en-US" sz="2400" dirty="0" err="1"/>
              <a:t>Bazzaz</a:t>
            </a:r>
            <a:r>
              <a:rPr lang="en-US" sz="2400" dirty="0"/>
              <a:t> (1990)</a:t>
            </a:r>
          </a:p>
        </p:txBody>
      </p:sp>
      <p:sp>
        <p:nvSpPr>
          <p:cNvPr id="8" name="TextBox 7"/>
          <p:cNvSpPr txBox="1"/>
          <p:nvPr/>
        </p:nvSpPr>
        <p:spPr>
          <a:xfrm>
            <a:off x="4202164" y="2354519"/>
            <a:ext cx="3114635" cy="461665"/>
          </a:xfrm>
          <a:prstGeom prst="rect">
            <a:avLst/>
          </a:prstGeom>
          <a:noFill/>
        </p:spPr>
        <p:txBody>
          <a:bodyPr wrap="none" rtlCol="0">
            <a:spAutoFit/>
          </a:bodyPr>
          <a:lstStyle/>
          <a:p>
            <a:r>
              <a:rPr lang="en-US" sz="2400" dirty="0">
                <a:solidFill>
                  <a:srgbClr val="011893"/>
                </a:solidFill>
              </a:rPr>
              <a:t>Light:</a:t>
            </a:r>
            <a:r>
              <a:rPr lang="en-US" sz="2400" dirty="0">
                <a:solidFill>
                  <a:srgbClr val="FF0000"/>
                </a:solidFill>
              </a:rPr>
              <a:t> </a:t>
            </a:r>
            <a:r>
              <a:rPr lang="en-US" sz="2400" dirty="0"/>
              <a:t>Boardman (1977)</a:t>
            </a:r>
          </a:p>
        </p:txBody>
      </p:sp>
      <p:sp>
        <p:nvSpPr>
          <p:cNvPr id="9" name="TextBox 8"/>
          <p:cNvSpPr txBox="1"/>
          <p:nvPr/>
        </p:nvSpPr>
        <p:spPr>
          <a:xfrm>
            <a:off x="8426217" y="2013421"/>
            <a:ext cx="3595454" cy="830997"/>
          </a:xfrm>
          <a:prstGeom prst="rect">
            <a:avLst/>
          </a:prstGeom>
          <a:noFill/>
        </p:spPr>
        <p:txBody>
          <a:bodyPr wrap="square" rtlCol="0">
            <a:spAutoFit/>
          </a:bodyPr>
          <a:lstStyle/>
          <a:p>
            <a:r>
              <a:rPr lang="en-US" sz="2400" dirty="0">
                <a:solidFill>
                  <a:srgbClr val="011893"/>
                </a:solidFill>
              </a:rPr>
              <a:t>Temperature: </a:t>
            </a:r>
            <a:r>
              <a:rPr lang="en-US" sz="2400" dirty="0"/>
              <a:t>Berry &amp; </a:t>
            </a:r>
            <a:r>
              <a:rPr lang="en-US" sz="2400" dirty="0" err="1"/>
              <a:t>Björkman</a:t>
            </a:r>
            <a:r>
              <a:rPr lang="en-US" sz="2400" dirty="0"/>
              <a:t> (1980)</a:t>
            </a:r>
          </a:p>
        </p:txBody>
      </p:sp>
      <p:grpSp>
        <p:nvGrpSpPr>
          <p:cNvPr id="10" name="Group 9"/>
          <p:cNvGrpSpPr/>
          <p:nvPr/>
        </p:nvGrpSpPr>
        <p:grpSpPr>
          <a:xfrm>
            <a:off x="8081319" y="-4207"/>
            <a:ext cx="4110681" cy="369332"/>
            <a:chOff x="8081319" y="-4207"/>
            <a:chExt cx="4110681" cy="369332"/>
          </a:xfrm>
        </p:grpSpPr>
        <p:sp>
          <p:nvSpPr>
            <p:cNvPr id="11" name="TextBox 10"/>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468452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r-IN" dirty="0"/>
              <a:t>…</a:t>
            </a:r>
            <a:r>
              <a:rPr lang="en-US" dirty="0"/>
              <a:t>but can we reliably model it?</a:t>
            </a:r>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55862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acclimation: the typical approach</a:t>
            </a:r>
          </a:p>
        </p:txBody>
      </p:sp>
      <p:sp>
        <p:nvSpPr>
          <p:cNvPr id="3" name="Content Placeholder 2"/>
          <p:cNvSpPr>
            <a:spLocks noGrp="1"/>
          </p:cNvSpPr>
          <p:nvPr>
            <p:ph idx="1"/>
          </p:nvPr>
        </p:nvSpPr>
        <p:spPr/>
        <p:txBody>
          <a:bodyPr/>
          <a:lstStyle/>
          <a:p>
            <a:r>
              <a:rPr lang="en-US" dirty="0"/>
              <a:t>Measure plants following acclimation</a:t>
            </a:r>
          </a:p>
          <a:p>
            <a:r>
              <a:rPr lang="en-US" dirty="0"/>
              <a:t>Measure the change in response parameters to changes in conditions</a:t>
            </a:r>
          </a:p>
        </p:txBody>
      </p:sp>
      <p:pic>
        <p:nvPicPr>
          <p:cNvPr id="5" name="Picture 4"/>
          <p:cNvPicPr>
            <a:picLocks noChangeAspect="1"/>
          </p:cNvPicPr>
          <p:nvPr/>
        </p:nvPicPr>
        <p:blipFill rotWithShape="1">
          <a:blip r:embed="rId2"/>
          <a:srcRect t="72549" r="44390"/>
          <a:stretch/>
        </p:blipFill>
        <p:spPr>
          <a:xfrm>
            <a:off x="3275392" y="3084605"/>
            <a:ext cx="4493934" cy="3227295"/>
          </a:xfrm>
          <a:prstGeom prst="rect">
            <a:avLst/>
          </a:prstGeom>
        </p:spPr>
      </p:pic>
      <p:sp>
        <p:nvSpPr>
          <p:cNvPr id="7" name="TextBox 6"/>
          <p:cNvSpPr txBox="1"/>
          <p:nvPr/>
        </p:nvSpPr>
        <p:spPr>
          <a:xfrm>
            <a:off x="0" y="6488668"/>
            <a:ext cx="6899389" cy="369332"/>
          </a:xfrm>
          <a:prstGeom prst="rect">
            <a:avLst/>
          </a:prstGeom>
          <a:noFill/>
        </p:spPr>
        <p:txBody>
          <a:bodyPr wrap="none" rtlCol="0">
            <a:spAutoFit/>
          </a:bodyPr>
          <a:lstStyle/>
          <a:p>
            <a:r>
              <a:rPr lang="en-US" dirty="0" err="1"/>
              <a:t>Kattge</a:t>
            </a:r>
            <a:r>
              <a:rPr lang="en-US" dirty="0"/>
              <a:t> and Knorr (2007) </a:t>
            </a:r>
            <a:r>
              <a:rPr lang="en-US" i="1" dirty="0"/>
              <a:t>PC&amp;E </a:t>
            </a:r>
            <a:r>
              <a:rPr lang="en-US" dirty="0"/>
              <a:t>&amp; many other studies (including my own)</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264941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acclimation: the typical approach</a:t>
            </a:r>
          </a:p>
        </p:txBody>
      </p:sp>
      <p:sp>
        <p:nvSpPr>
          <p:cNvPr id="3" name="Content Placeholder 2"/>
          <p:cNvSpPr>
            <a:spLocks noGrp="1"/>
          </p:cNvSpPr>
          <p:nvPr>
            <p:ph idx="1"/>
          </p:nvPr>
        </p:nvSpPr>
        <p:spPr/>
        <p:txBody>
          <a:bodyPr>
            <a:normAutofit/>
          </a:bodyPr>
          <a:lstStyle/>
          <a:p>
            <a:r>
              <a:rPr lang="en-US" sz="3200" dirty="0"/>
              <a:t>Measure plants following acclimation</a:t>
            </a:r>
          </a:p>
          <a:p>
            <a:r>
              <a:rPr lang="en-US" sz="3200" dirty="0"/>
              <a:t>Measure the change in response parameters to changes in conditions</a:t>
            </a:r>
            <a:endParaRPr lang="en-US" sz="2800" dirty="0"/>
          </a:p>
          <a:p>
            <a:pPr lvl="1"/>
            <a:endParaRPr lang="en-US" sz="2800"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500115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acclimation: the typical approach</a:t>
            </a:r>
          </a:p>
        </p:txBody>
      </p:sp>
      <p:sp>
        <p:nvSpPr>
          <p:cNvPr id="3" name="Content Placeholder 2"/>
          <p:cNvSpPr>
            <a:spLocks noGrp="1"/>
          </p:cNvSpPr>
          <p:nvPr>
            <p:ph idx="1"/>
          </p:nvPr>
        </p:nvSpPr>
        <p:spPr/>
        <p:txBody>
          <a:bodyPr>
            <a:normAutofit/>
          </a:bodyPr>
          <a:lstStyle/>
          <a:p>
            <a:r>
              <a:rPr lang="en-US" sz="3200" dirty="0"/>
              <a:t>Measure plants following acclimation</a:t>
            </a:r>
          </a:p>
          <a:p>
            <a:r>
              <a:rPr lang="en-US" sz="3200" dirty="0"/>
              <a:t>Measure the change in response parameters to changes in conditions</a:t>
            </a:r>
          </a:p>
          <a:p>
            <a:r>
              <a:rPr lang="en-US" sz="3200" dirty="0">
                <a:solidFill>
                  <a:srgbClr val="009051"/>
                </a:solidFill>
              </a:rPr>
              <a:t>Problems:</a:t>
            </a:r>
          </a:p>
          <a:p>
            <a:pPr lvl="1"/>
            <a:r>
              <a:rPr lang="en-US" sz="2800" dirty="0">
                <a:solidFill>
                  <a:srgbClr val="009051"/>
                </a:solidFill>
              </a:rPr>
              <a:t>Leads to over-parameterization</a:t>
            </a:r>
          </a:p>
          <a:p>
            <a:pPr lvl="1"/>
            <a:r>
              <a:rPr lang="en-US" sz="2800" dirty="0">
                <a:solidFill>
                  <a:srgbClr val="009051"/>
                </a:solidFill>
              </a:rPr>
              <a:t>Confounds multiple effects</a:t>
            </a:r>
          </a:p>
          <a:p>
            <a:pPr lvl="1"/>
            <a:r>
              <a:rPr lang="en-US" sz="2800" dirty="0">
                <a:solidFill>
                  <a:srgbClr val="009051"/>
                </a:solidFill>
              </a:rPr>
              <a:t>Tuned to limited measurements</a:t>
            </a:r>
          </a:p>
          <a:p>
            <a:pPr lvl="1"/>
            <a:endParaRPr lang="en-US" sz="2800" dirty="0"/>
          </a:p>
          <a:p>
            <a:pPr lvl="1"/>
            <a:endParaRPr lang="en-US" sz="2800"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041554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Step back and simplify</a:t>
            </a:r>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062189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Step back and simplify</a:t>
            </a:r>
          </a:p>
        </p:txBody>
      </p:sp>
      <p:sp>
        <p:nvSpPr>
          <p:cNvPr id="3" name="Content Placeholder 2"/>
          <p:cNvSpPr>
            <a:spLocks noGrp="1"/>
          </p:cNvSpPr>
          <p:nvPr>
            <p:ph idx="1"/>
          </p:nvPr>
        </p:nvSpPr>
        <p:spPr/>
        <p:txBody>
          <a:bodyPr>
            <a:normAutofit/>
          </a:bodyPr>
          <a:lstStyle/>
          <a:p>
            <a:pPr marL="0" indent="0">
              <a:buNone/>
            </a:pPr>
            <a:r>
              <a:rPr lang="en-US" sz="3200" dirty="0"/>
              <a:t>Goal</a:t>
            </a:r>
          </a:p>
          <a:p>
            <a:pPr lvl="1"/>
            <a:r>
              <a:rPr lang="en-US" sz="2800" dirty="0">
                <a:solidFill>
                  <a:srgbClr val="011893"/>
                </a:solidFill>
              </a:rPr>
              <a:t>Predict acclimation responses without reliance on empirical parameters</a:t>
            </a:r>
          </a:p>
          <a:p>
            <a:pPr marL="0" indent="0">
              <a:buNone/>
            </a:pPr>
            <a:r>
              <a:rPr lang="en-US" sz="3200" dirty="0"/>
              <a:t>Toolbox</a:t>
            </a:r>
          </a:p>
          <a:p>
            <a:pPr lvl="1"/>
            <a:r>
              <a:rPr lang="en-US" sz="2800" dirty="0">
                <a:solidFill>
                  <a:srgbClr val="011893"/>
                </a:solidFill>
              </a:rPr>
              <a:t>Photosynthetic theory</a:t>
            </a:r>
          </a:p>
          <a:p>
            <a:pPr marL="0" indent="0">
              <a:buNone/>
            </a:pPr>
            <a:r>
              <a:rPr lang="en-US" sz="3200" dirty="0"/>
              <a:t>Assumption</a:t>
            </a:r>
          </a:p>
          <a:p>
            <a:pPr lvl="1"/>
            <a:r>
              <a:rPr lang="en-US" sz="2800" dirty="0">
                <a:solidFill>
                  <a:srgbClr val="011893"/>
                </a:solidFill>
              </a:rPr>
              <a:t>Given enough time, plants will acclimate to optimize biochemical processes to given condition</a:t>
            </a:r>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707525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386541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4646F-B6FB-844C-B73F-86C9DE51D54A}"/>
              </a:ext>
            </a:extLst>
          </p:cNvPr>
          <p:cNvSpPr>
            <a:spLocks noGrp="1"/>
          </p:cNvSpPr>
          <p:nvPr>
            <p:ph type="title"/>
          </p:nvPr>
        </p:nvSpPr>
        <p:spPr/>
        <p:txBody>
          <a:bodyPr/>
          <a:lstStyle/>
          <a:p>
            <a:r>
              <a:rPr lang="en-US" dirty="0"/>
              <a:t>Optimization: </a:t>
            </a:r>
            <a:r>
              <a:rPr lang="en-US" b="1" dirty="0">
                <a:solidFill>
                  <a:srgbClr val="009051"/>
                </a:solidFill>
              </a:rPr>
              <a:t>Least cost hypothesis</a:t>
            </a:r>
          </a:p>
        </p:txBody>
      </p:sp>
      <p:sp>
        <p:nvSpPr>
          <p:cNvPr id="3" name="Content Placeholder 2">
            <a:extLst>
              <a:ext uri="{FF2B5EF4-FFF2-40B4-BE49-F238E27FC236}">
                <a16:creationId xmlns:a16="http://schemas.microsoft.com/office/drawing/2014/main" id="{C1806170-9794-4545-8B2B-AB7F8197D6B3}"/>
              </a:ext>
            </a:extLst>
          </p:cNvPr>
          <p:cNvSpPr>
            <a:spLocks noGrp="1"/>
          </p:cNvSpPr>
          <p:nvPr>
            <p:ph idx="1"/>
          </p:nvPr>
        </p:nvSpPr>
        <p:spPr/>
        <p:txBody>
          <a:bodyPr>
            <a:normAutofit/>
          </a:bodyPr>
          <a:lstStyle/>
          <a:p>
            <a:pPr marL="0" indent="0">
              <a:buNone/>
            </a:pPr>
            <a:r>
              <a:rPr lang="en-US" sz="6000" dirty="0">
                <a:solidFill>
                  <a:srgbClr val="011893"/>
                </a:solidFill>
              </a:rPr>
              <a:t>Maintain highest amount of photosynthesis at the lowest cost (water and nutrient use)</a:t>
            </a:r>
          </a:p>
        </p:txBody>
      </p:sp>
      <p:sp>
        <p:nvSpPr>
          <p:cNvPr id="4" name="TextBox 3">
            <a:extLst>
              <a:ext uri="{FF2B5EF4-FFF2-40B4-BE49-F238E27FC236}">
                <a16:creationId xmlns:a16="http://schemas.microsoft.com/office/drawing/2014/main" id="{E4065BA7-F5D6-064C-953B-C92F6780C88A}"/>
              </a:ext>
            </a:extLst>
          </p:cNvPr>
          <p:cNvSpPr txBox="1"/>
          <p:nvPr/>
        </p:nvSpPr>
        <p:spPr>
          <a:xfrm>
            <a:off x="10549" y="6488668"/>
            <a:ext cx="3927998" cy="369332"/>
          </a:xfrm>
          <a:prstGeom prst="rect">
            <a:avLst/>
          </a:prstGeom>
          <a:noFill/>
        </p:spPr>
        <p:txBody>
          <a:bodyPr wrap="none" rtlCol="0">
            <a:spAutoFit/>
          </a:bodyPr>
          <a:lstStyle/>
          <a:p>
            <a:r>
              <a:rPr lang="en-US" dirty="0"/>
              <a:t>Wright et al. (2003) </a:t>
            </a:r>
            <a:r>
              <a:rPr lang="en-US" i="1" dirty="0"/>
              <a:t>American Naturalist</a:t>
            </a:r>
            <a:endParaRPr lang="en-US" dirty="0"/>
          </a:p>
        </p:txBody>
      </p:sp>
    </p:spTree>
    <p:extLst>
      <p:ext uri="{BB962C8B-B14F-4D97-AF65-F5344CB8AC3E}">
        <p14:creationId xmlns:p14="http://schemas.microsoft.com/office/powerpoint/2010/main" val="630744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photosynthetic biochemistry}</a:t>
            </a:r>
          </a:p>
        </p:txBody>
      </p:sp>
    </p:spTree>
    <p:extLst>
      <p:ext uri="{BB962C8B-B14F-4D97-AF65-F5344CB8AC3E}">
        <p14:creationId xmlns:p14="http://schemas.microsoft.com/office/powerpoint/2010/main" val="3994403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photosynthetic biochemistry}</a:t>
            </a:r>
          </a:p>
        </p:txBody>
      </p:sp>
      <p:sp>
        <p:nvSpPr>
          <p:cNvPr id="4" name="TextBox 3">
            <a:extLst>
              <a:ext uri="{FF2B5EF4-FFF2-40B4-BE49-F238E27FC236}">
                <a16:creationId xmlns:a16="http://schemas.microsoft.com/office/drawing/2014/main" id="{EB7D5916-9327-164F-A769-DD7ACCA9CB58}"/>
              </a:ext>
            </a:extLst>
          </p:cNvPr>
          <p:cNvSpPr txBox="1"/>
          <p:nvPr/>
        </p:nvSpPr>
        <p:spPr>
          <a:xfrm>
            <a:off x="4981432" y="4899546"/>
            <a:ext cx="5204373" cy="523220"/>
          </a:xfrm>
          <a:prstGeom prst="rect">
            <a:avLst/>
          </a:prstGeom>
          <a:noFill/>
        </p:spPr>
        <p:txBody>
          <a:bodyPr wrap="none" rtlCol="0">
            <a:spAutoFit/>
          </a:bodyPr>
          <a:lstStyle/>
          <a:p>
            <a:r>
              <a:rPr lang="en-US" sz="2800" dirty="0">
                <a:solidFill>
                  <a:srgbClr val="011893"/>
                </a:solidFill>
              </a:rPr>
              <a:t>Must predict optimal rates of both</a:t>
            </a:r>
          </a:p>
        </p:txBody>
      </p:sp>
      <p:cxnSp>
        <p:nvCxnSpPr>
          <p:cNvPr id="6" name="Straight Arrow Connector 5">
            <a:extLst>
              <a:ext uri="{FF2B5EF4-FFF2-40B4-BE49-F238E27FC236}">
                <a16:creationId xmlns:a16="http://schemas.microsoft.com/office/drawing/2014/main" id="{2D29D990-7457-7948-BF4F-9CA6FD18A1BB}"/>
              </a:ext>
            </a:extLst>
          </p:cNvPr>
          <p:cNvCxnSpPr>
            <a:stCxn id="4" idx="0"/>
          </p:cNvCxnSpPr>
          <p:nvPr/>
        </p:nvCxnSpPr>
        <p:spPr>
          <a:xfrm flipH="1" flipV="1">
            <a:off x="7574507" y="3875852"/>
            <a:ext cx="9112" cy="1023694"/>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624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a:t>
            </a:r>
            <a:r>
              <a:rPr lang="en-US" sz="4400" b="1" dirty="0">
                <a:solidFill>
                  <a:srgbClr val="011893"/>
                </a:solidFill>
              </a:rPr>
              <a:t>stomatal conductance</a:t>
            </a:r>
            <a:r>
              <a:rPr lang="en-US" sz="4400" dirty="0">
                <a:solidFill>
                  <a:srgbClr val="009051"/>
                </a:solidFill>
              </a:rPr>
              <a:t>, </a:t>
            </a:r>
          </a:p>
          <a:p>
            <a:r>
              <a:rPr lang="en-US" sz="4400" dirty="0">
                <a:solidFill>
                  <a:srgbClr val="009051"/>
                </a:solidFill>
              </a:rPr>
              <a:t>				     photosynthetic biochemistry}</a:t>
            </a:r>
          </a:p>
        </p:txBody>
      </p:sp>
    </p:spTree>
    <p:extLst>
      <p:ext uri="{BB962C8B-B14F-4D97-AF65-F5344CB8AC3E}">
        <p14:creationId xmlns:p14="http://schemas.microsoft.com/office/powerpoint/2010/main" val="3672181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B05C80-3F50-1A49-88BA-6D04EED6F3AF}"/>
              </a:ext>
            </a:extLst>
          </p:cNvPr>
          <p:cNvPicPr>
            <a:picLocks noChangeAspect="1"/>
          </p:cNvPicPr>
          <p:nvPr/>
        </p:nvPicPr>
        <p:blipFill rotWithShape="1">
          <a:blip r:embed="rId2"/>
          <a:srcRect t="7898" b="6912"/>
          <a:stretch/>
        </p:blipFill>
        <p:spPr>
          <a:xfrm>
            <a:off x="2661312" y="309788"/>
            <a:ext cx="6925235" cy="3497933"/>
          </a:xfrm>
          <a:prstGeom prst="rect">
            <a:avLst/>
          </a:prstGeom>
        </p:spPr>
      </p:pic>
      <p:sp>
        <p:nvSpPr>
          <p:cNvPr id="3" name="TextBox 2">
            <a:extLst>
              <a:ext uri="{FF2B5EF4-FFF2-40B4-BE49-F238E27FC236}">
                <a16:creationId xmlns:a16="http://schemas.microsoft.com/office/drawing/2014/main" id="{3424ACA8-52C2-3542-9155-B3E8088EC70D}"/>
              </a:ext>
            </a:extLst>
          </p:cNvPr>
          <p:cNvSpPr txBox="1"/>
          <p:nvPr/>
        </p:nvSpPr>
        <p:spPr>
          <a:xfrm>
            <a:off x="450375" y="3807721"/>
            <a:ext cx="5827594" cy="2246769"/>
          </a:xfrm>
          <a:prstGeom prst="rect">
            <a:avLst/>
          </a:prstGeom>
          <a:noFill/>
        </p:spPr>
        <p:txBody>
          <a:bodyPr wrap="square" rtlCol="0">
            <a:spAutoFit/>
          </a:bodyPr>
          <a:lstStyle/>
          <a:p>
            <a:r>
              <a:rPr lang="en-US" sz="2800" dirty="0">
                <a:solidFill>
                  <a:srgbClr val="011893"/>
                </a:solidFill>
              </a:rPr>
              <a:t>Open stomata:</a:t>
            </a:r>
          </a:p>
          <a:p>
            <a:r>
              <a:rPr lang="en-US" sz="2800" dirty="0"/>
              <a:t>Benefits</a:t>
            </a:r>
          </a:p>
          <a:p>
            <a:pPr marL="285750" indent="-285750">
              <a:buFontTx/>
              <a:buChar char="-"/>
            </a:pPr>
            <a:r>
              <a:rPr lang="en-US" sz="2800" dirty="0"/>
              <a:t>High CO</a:t>
            </a:r>
            <a:r>
              <a:rPr lang="en-US" sz="2800" baseline="-25000" dirty="0"/>
              <a:t>2 </a:t>
            </a:r>
            <a:r>
              <a:rPr lang="en-US" sz="2800" dirty="0"/>
              <a:t>influx</a:t>
            </a:r>
          </a:p>
          <a:p>
            <a:r>
              <a:rPr lang="en-US" sz="2800" dirty="0"/>
              <a:t>Costs</a:t>
            </a:r>
          </a:p>
          <a:p>
            <a:pPr marL="285750" indent="-285750">
              <a:buFontTx/>
              <a:buChar char="-"/>
            </a:pPr>
            <a:r>
              <a:rPr lang="en-US" sz="2800" dirty="0"/>
              <a:t>High water outflux</a:t>
            </a:r>
          </a:p>
        </p:txBody>
      </p:sp>
      <p:sp>
        <p:nvSpPr>
          <p:cNvPr id="4" name="TextBox 3">
            <a:extLst>
              <a:ext uri="{FF2B5EF4-FFF2-40B4-BE49-F238E27FC236}">
                <a16:creationId xmlns:a16="http://schemas.microsoft.com/office/drawing/2014/main" id="{12C0A4C2-5577-FB45-80E6-26076AA798CE}"/>
              </a:ext>
            </a:extLst>
          </p:cNvPr>
          <p:cNvSpPr txBox="1"/>
          <p:nvPr/>
        </p:nvSpPr>
        <p:spPr>
          <a:xfrm>
            <a:off x="6277969" y="3807721"/>
            <a:ext cx="6133663" cy="2246769"/>
          </a:xfrm>
          <a:prstGeom prst="rect">
            <a:avLst/>
          </a:prstGeom>
          <a:noFill/>
        </p:spPr>
        <p:txBody>
          <a:bodyPr wrap="square" rtlCol="0">
            <a:spAutoFit/>
          </a:bodyPr>
          <a:lstStyle/>
          <a:p>
            <a:r>
              <a:rPr lang="en-US" sz="2800" dirty="0">
                <a:solidFill>
                  <a:srgbClr val="011893"/>
                </a:solidFill>
              </a:rPr>
              <a:t>Closed stomata:</a:t>
            </a:r>
          </a:p>
          <a:p>
            <a:r>
              <a:rPr lang="en-US" sz="2800" dirty="0"/>
              <a:t>Benefits</a:t>
            </a:r>
          </a:p>
          <a:p>
            <a:pPr marL="285750" indent="-285750">
              <a:buFontTx/>
              <a:buChar char="-"/>
            </a:pPr>
            <a:r>
              <a:rPr lang="en-US" sz="2800" dirty="0"/>
              <a:t>Low water outflux</a:t>
            </a:r>
          </a:p>
          <a:p>
            <a:r>
              <a:rPr lang="en-US" sz="2800" dirty="0"/>
              <a:t>Costs</a:t>
            </a:r>
          </a:p>
          <a:p>
            <a:pPr marL="285750" indent="-285750">
              <a:buFontTx/>
              <a:buChar char="-"/>
            </a:pPr>
            <a:r>
              <a:rPr lang="en-US" sz="2800" dirty="0"/>
              <a:t>Low CO</a:t>
            </a:r>
            <a:r>
              <a:rPr lang="en-US" sz="2800" baseline="-25000" dirty="0"/>
              <a:t>2</a:t>
            </a:r>
            <a:r>
              <a:rPr lang="en-US" sz="2800" dirty="0"/>
              <a:t> influx</a:t>
            </a:r>
          </a:p>
        </p:txBody>
      </p:sp>
    </p:spTree>
    <p:extLst>
      <p:ext uri="{BB962C8B-B14F-4D97-AF65-F5344CB8AC3E}">
        <p14:creationId xmlns:p14="http://schemas.microsoft.com/office/powerpoint/2010/main" val="4047102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B05C80-3F50-1A49-88BA-6D04EED6F3AF}"/>
              </a:ext>
            </a:extLst>
          </p:cNvPr>
          <p:cNvPicPr>
            <a:picLocks noChangeAspect="1"/>
          </p:cNvPicPr>
          <p:nvPr/>
        </p:nvPicPr>
        <p:blipFill rotWithShape="1">
          <a:blip r:embed="rId2"/>
          <a:srcRect t="7898" b="6912"/>
          <a:stretch/>
        </p:blipFill>
        <p:spPr>
          <a:xfrm>
            <a:off x="2661312" y="309788"/>
            <a:ext cx="6925235" cy="3497933"/>
          </a:xfrm>
          <a:prstGeom prst="rect">
            <a:avLst/>
          </a:prstGeom>
        </p:spPr>
      </p:pic>
      <p:sp>
        <p:nvSpPr>
          <p:cNvPr id="3" name="TextBox 2">
            <a:extLst>
              <a:ext uri="{FF2B5EF4-FFF2-40B4-BE49-F238E27FC236}">
                <a16:creationId xmlns:a16="http://schemas.microsoft.com/office/drawing/2014/main" id="{3424ACA8-52C2-3542-9155-B3E8088EC70D}"/>
              </a:ext>
            </a:extLst>
          </p:cNvPr>
          <p:cNvSpPr txBox="1"/>
          <p:nvPr/>
        </p:nvSpPr>
        <p:spPr>
          <a:xfrm>
            <a:off x="450375" y="3807721"/>
            <a:ext cx="5827594" cy="2246769"/>
          </a:xfrm>
          <a:prstGeom prst="rect">
            <a:avLst/>
          </a:prstGeom>
          <a:noFill/>
        </p:spPr>
        <p:txBody>
          <a:bodyPr wrap="square" rtlCol="0">
            <a:spAutoFit/>
          </a:bodyPr>
          <a:lstStyle/>
          <a:p>
            <a:r>
              <a:rPr lang="en-US" sz="2800" dirty="0">
                <a:solidFill>
                  <a:srgbClr val="011893"/>
                </a:solidFill>
              </a:rPr>
              <a:t>Open stomata:</a:t>
            </a:r>
          </a:p>
          <a:p>
            <a:r>
              <a:rPr lang="en-US" sz="2800" dirty="0"/>
              <a:t>Benefits</a:t>
            </a:r>
          </a:p>
          <a:p>
            <a:pPr marL="285750" indent="-285750">
              <a:buFontTx/>
              <a:buChar char="-"/>
            </a:pPr>
            <a:r>
              <a:rPr lang="en-US" sz="2800" dirty="0"/>
              <a:t>High CO</a:t>
            </a:r>
            <a:r>
              <a:rPr lang="en-US" sz="2800" baseline="-25000" dirty="0"/>
              <a:t>2 </a:t>
            </a:r>
            <a:r>
              <a:rPr lang="en-US" sz="2800" dirty="0"/>
              <a:t>influx</a:t>
            </a:r>
          </a:p>
          <a:p>
            <a:r>
              <a:rPr lang="en-US" sz="2800" dirty="0"/>
              <a:t>Costs</a:t>
            </a:r>
          </a:p>
          <a:p>
            <a:pPr marL="285750" indent="-285750">
              <a:buFontTx/>
              <a:buChar char="-"/>
            </a:pPr>
            <a:r>
              <a:rPr lang="en-US" sz="2800" dirty="0"/>
              <a:t>High water outflux</a:t>
            </a:r>
          </a:p>
        </p:txBody>
      </p:sp>
      <p:sp>
        <p:nvSpPr>
          <p:cNvPr id="4" name="TextBox 3">
            <a:extLst>
              <a:ext uri="{FF2B5EF4-FFF2-40B4-BE49-F238E27FC236}">
                <a16:creationId xmlns:a16="http://schemas.microsoft.com/office/drawing/2014/main" id="{12C0A4C2-5577-FB45-80E6-26076AA798CE}"/>
              </a:ext>
            </a:extLst>
          </p:cNvPr>
          <p:cNvSpPr txBox="1"/>
          <p:nvPr/>
        </p:nvSpPr>
        <p:spPr>
          <a:xfrm>
            <a:off x="6277969" y="3807721"/>
            <a:ext cx="6133663" cy="3108543"/>
          </a:xfrm>
          <a:prstGeom prst="rect">
            <a:avLst/>
          </a:prstGeom>
          <a:noFill/>
        </p:spPr>
        <p:txBody>
          <a:bodyPr wrap="square" rtlCol="0">
            <a:spAutoFit/>
          </a:bodyPr>
          <a:lstStyle/>
          <a:p>
            <a:r>
              <a:rPr lang="en-US" sz="2800" dirty="0">
                <a:solidFill>
                  <a:srgbClr val="011893"/>
                </a:solidFill>
              </a:rPr>
              <a:t>Closed stomata:</a:t>
            </a:r>
          </a:p>
          <a:p>
            <a:r>
              <a:rPr lang="en-US" sz="2800" dirty="0"/>
              <a:t>Benefits</a:t>
            </a:r>
          </a:p>
          <a:p>
            <a:pPr marL="285750" indent="-285750">
              <a:buFontTx/>
              <a:buChar char="-"/>
            </a:pPr>
            <a:r>
              <a:rPr lang="en-US" sz="2800" dirty="0"/>
              <a:t>Low water outflux</a:t>
            </a:r>
          </a:p>
          <a:p>
            <a:r>
              <a:rPr lang="en-US" sz="2800" dirty="0"/>
              <a:t>Costs</a:t>
            </a:r>
          </a:p>
          <a:p>
            <a:pPr marL="285750" indent="-285750">
              <a:buFontTx/>
              <a:buChar char="-"/>
            </a:pPr>
            <a:r>
              <a:rPr lang="en-US" sz="2800" dirty="0"/>
              <a:t>Low CO</a:t>
            </a:r>
            <a:r>
              <a:rPr lang="en-US" sz="2800" baseline="-25000" dirty="0"/>
              <a:t>2</a:t>
            </a:r>
            <a:r>
              <a:rPr lang="en-US" sz="2800" dirty="0"/>
              <a:t> influx</a:t>
            </a:r>
          </a:p>
          <a:p>
            <a:pPr marL="285750" indent="-285750">
              <a:buFontTx/>
              <a:buChar char="-"/>
            </a:pPr>
            <a:r>
              <a:rPr lang="en-US" sz="2800" dirty="0">
                <a:solidFill>
                  <a:srgbClr val="009051"/>
                </a:solidFill>
              </a:rPr>
              <a:t>Must maintain high amount of Rubisco to do photosynthesis</a:t>
            </a:r>
          </a:p>
        </p:txBody>
      </p:sp>
    </p:spTree>
    <p:extLst>
      <p:ext uri="{BB962C8B-B14F-4D97-AF65-F5344CB8AC3E}">
        <p14:creationId xmlns:p14="http://schemas.microsoft.com/office/powerpoint/2010/main" val="3469213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Stomatal openness determines </a:t>
            </a:r>
            <a:r>
              <a:rPr lang="el-GR" i="1" dirty="0"/>
              <a:t>χ </a:t>
            </a:r>
            <a:endParaRPr lang="en-US" dirty="0"/>
          </a:p>
        </p:txBody>
      </p:sp>
      <p:sp>
        <p:nvSpPr>
          <p:cNvPr id="5" name="TextBox 4">
            <a:extLst>
              <a:ext uri="{FF2B5EF4-FFF2-40B4-BE49-F238E27FC236}">
                <a16:creationId xmlns:a16="http://schemas.microsoft.com/office/drawing/2014/main" id="{7C810C8D-AF80-6D45-A7BC-8C744352D59B}"/>
              </a:ext>
            </a:extLst>
          </p:cNvPr>
          <p:cNvSpPr txBox="1"/>
          <p:nvPr/>
        </p:nvSpPr>
        <p:spPr>
          <a:xfrm>
            <a:off x="1583770" y="2844797"/>
            <a:ext cx="9024458" cy="1446550"/>
          </a:xfrm>
          <a:prstGeom prst="rect">
            <a:avLst/>
          </a:prstGeom>
          <a:noFill/>
        </p:spPr>
        <p:txBody>
          <a:bodyPr wrap="none" rtlCol="0">
            <a:spAutoFit/>
          </a:bodyPr>
          <a:lstStyle/>
          <a:p>
            <a:pPr algn="ctr"/>
            <a:r>
              <a:rPr lang="el-GR" sz="4400" dirty="0">
                <a:solidFill>
                  <a:srgbClr val="009051"/>
                </a:solidFill>
              </a:rPr>
              <a:t>χ</a:t>
            </a:r>
            <a:r>
              <a:rPr lang="en-US" sz="4400" dirty="0">
                <a:solidFill>
                  <a:srgbClr val="009051"/>
                </a:solidFill>
              </a:rPr>
              <a:t> = internal leaf CO</a:t>
            </a:r>
            <a:r>
              <a:rPr lang="en-US" sz="4400" baseline="-25000" dirty="0">
                <a:solidFill>
                  <a:srgbClr val="009051"/>
                </a:solidFill>
              </a:rPr>
              <a:t>2</a:t>
            </a:r>
            <a:r>
              <a:rPr lang="en-US" sz="4400" dirty="0">
                <a:solidFill>
                  <a:srgbClr val="009051"/>
                </a:solidFill>
              </a:rPr>
              <a:t> / external leaf CO</a:t>
            </a:r>
            <a:r>
              <a:rPr lang="en-US" sz="4400" baseline="-25000" dirty="0">
                <a:solidFill>
                  <a:srgbClr val="009051"/>
                </a:solidFill>
              </a:rPr>
              <a:t>2</a:t>
            </a:r>
          </a:p>
          <a:p>
            <a:pPr algn="ctr"/>
            <a:r>
              <a:rPr lang="el-GR" sz="4400" dirty="0">
                <a:solidFill>
                  <a:srgbClr val="009051"/>
                </a:solidFill>
              </a:rPr>
              <a:t>χ</a:t>
            </a:r>
            <a:r>
              <a:rPr lang="en-US" sz="4400" dirty="0">
                <a:solidFill>
                  <a:srgbClr val="009051"/>
                </a:solidFill>
              </a:rPr>
              <a:t> = </a:t>
            </a:r>
            <a:r>
              <a:rPr lang="en-US" sz="4400" i="1" dirty="0">
                <a:solidFill>
                  <a:srgbClr val="009051"/>
                </a:solidFill>
              </a:rPr>
              <a:t>c</a:t>
            </a:r>
            <a:r>
              <a:rPr lang="en-US" sz="4400" baseline="-25000" dirty="0">
                <a:solidFill>
                  <a:srgbClr val="009051"/>
                </a:solidFill>
              </a:rPr>
              <a:t>i</a:t>
            </a:r>
            <a:r>
              <a:rPr lang="en-US" sz="4400" dirty="0">
                <a:solidFill>
                  <a:srgbClr val="009051"/>
                </a:solidFill>
              </a:rPr>
              <a:t> / </a:t>
            </a:r>
            <a:r>
              <a:rPr lang="en-US" sz="4400" i="1" dirty="0">
                <a:solidFill>
                  <a:srgbClr val="009051"/>
                </a:solidFill>
              </a:rPr>
              <a:t>c</a:t>
            </a:r>
            <a:r>
              <a:rPr lang="en-US" sz="4400" baseline="-25000" dirty="0">
                <a:solidFill>
                  <a:srgbClr val="009051"/>
                </a:solidFill>
              </a:rPr>
              <a:t>a</a:t>
            </a:r>
          </a:p>
        </p:txBody>
      </p:sp>
    </p:spTree>
    <p:extLst>
      <p:ext uri="{BB962C8B-B14F-4D97-AF65-F5344CB8AC3E}">
        <p14:creationId xmlns:p14="http://schemas.microsoft.com/office/powerpoint/2010/main" val="1239644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F2B81-69B8-294B-ACF9-43632E7202EA}"/>
              </a:ext>
            </a:extLst>
          </p:cNvPr>
          <p:cNvSpPr>
            <a:spLocks noGrp="1"/>
          </p:cNvSpPr>
          <p:nvPr>
            <p:ph type="title"/>
          </p:nvPr>
        </p:nvSpPr>
        <p:spPr/>
        <p:txBody>
          <a:bodyPr/>
          <a:lstStyle/>
          <a:p>
            <a:r>
              <a:rPr lang="en-US" dirty="0"/>
              <a:t>Optimal </a:t>
            </a:r>
            <a:r>
              <a:rPr lang="el-GR" i="1" dirty="0"/>
              <a:t>χ </a:t>
            </a:r>
            <a:endParaRPr lang="en-US" dirty="0"/>
          </a:p>
        </p:txBody>
      </p:sp>
      <p:sp>
        <p:nvSpPr>
          <p:cNvPr id="3" name="Content Placeholder 2">
            <a:extLst>
              <a:ext uri="{FF2B5EF4-FFF2-40B4-BE49-F238E27FC236}">
                <a16:creationId xmlns:a16="http://schemas.microsoft.com/office/drawing/2014/main" id="{05C167C5-62AC-B448-815F-ECEA77AC8A5F}"/>
              </a:ext>
            </a:extLst>
          </p:cNvPr>
          <p:cNvSpPr>
            <a:spLocks noGrp="1"/>
          </p:cNvSpPr>
          <p:nvPr>
            <p:ph idx="1"/>
          </p:nvPr>
        </p:nvSpPr>
        <p:spPr/>
        <p:txBody>
          <a:bodyPr>
            <a:normAutofit/>
          </a:bodyPr>
          <a:lstStyle/>
          <a:p>
            <a:pPr marL="0" indent="0">
              <a:buNone/>
            </a:pPr>
            <a:r>
              <a:rPr lang="en-US" sz="4000" dirty="0">
                <a:solidFill>
                  <a:srgbClr val="011893"/>
                </a:solidFill>
              </a:rPr>
              <a:t>Optimal </a:t>
            </a:r>
            <a:r>
              <a:rPr lang="el-GR" sz="4000" i="1" dirty="0">
                <a:solidFill>
                  <a:srgbClr val="011893"/>
                </a:solidFill>
              </a:rPr>
              <a:t>χ </a:t>
            </a:r>
            <a:r>
              <a:rPr lang="en-US" sz="4000" dirty="0">
                <a:solidFill>
                  <a:srgbClr val="011893"/>
                </a:solidFill>
              </a:rPr>
              <a:t>maximizes photosynthesis at least water loss and nutrient use</a:t>
            </a:r>
          </a:p>
          <a:p>
            <a:pPr lvl="1"/>
            <a:r>
              <a:rPr lang="en-US" sz="3600" dirty="0">
                <a:solidFill>
                  <a:srgbClr val="011893"/>
                </a:solidFill>
              </a:rPr>
              <a:t>Water loss </a:t>
            </a:r>
            <a:r>
              <a:rPr lang="en-US" sz="3600" dirty="0"/>
              <a:t>is from transpiration</a:t>
            </a:r>
          </a:p>
          <a:p>
            <a:pPr lvl="1"/>
            <a:r>
              <a:rPr lang="en-US" sz="3600" dirty="0">
                <a:solidFill>
                  <a:srgbClr val="011893"/>
                </a:solidFill>
              </a:rPr>
              <a:t>Nutrient use </a:t>
            </a:r>
            <a:r>
              <a:rPr lang="en-US" sz="3600" dirty="0"/>
              <a:t>is nutrients used to maintain Rubisco</a:t>
            </a:r>
          </a:p>
          <a:p>
            <a:pPr lvl="2"/>
            <a:r>
              <a:rPr lang="en-US" sz="3200" dirty="0"/>
              <a:t>Rubisco proxy is </a:t>
            </a:r>
            <a:r>
              <a:rPr lang="en-US" sz="3200" i="1" dirty="0" err="1">
                <a:solidFill>
                  <a:srgbClr val="011893"/>
                </a:solidFill>
              </a:rPr>
              <a:t>V</a:t>
            </a:r>
            <a:r>
              <a:rPr lang="en-US" sz="3200" baseline="-25000" dirty="0" err="1">
                <a:solidFill>
                  <a:srgbClr val="011893"/>
                </a:solidFill>
              </a:rPr>
              <a:t>cmax</a:t>
            </a:r>
            <a:endParaRPr lang="en-US" sz="3200" baseline="-25000" dirty="0">
              <a:solidFill>
                <a:srgbClr val="011893"/>
              </a:solidFill>
            </a:endParaRPr>
          </a:p>
        </p:txBody>
      </p:sp>
    </p:spTree>
    <p:extLst>
      <p:ext uri="{BB962C8B-B14F-4D97-AF65-F5344CB8AC3E}">
        <p14:creationId xmlns:p14="http://schemas.microsoft.com/office/powerpoint/2010/main" val="4202252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balances the costs to maintain transpiration and carboxylation</a:t>
            </a:r>
            <a:r>
              <a:rPr lang="el-GR" i="1" dirty="0"/>
              <a:t> </a:t>
            </a:r>
            <a:endParaRPr lang="en-US" dirty="0"/>
          </a:p>
        </p:txBody>
      </p:sp>
      <p:sp>
        <p:nvSpPr>
          <p:cNvPr id="4" name="TextBox 3">
            <a:extLst>
              <a:ext uri="{FF2B5EF4-FFF2-40B4-BE49-F238E27FC236}">
                <a16:creationId xmlns:a16="http://schemas.microsoft.com/office/drawing/2014/main" id="{1ED15796-7660-9047-BC2D-207623D9569B}"/>
              </a:ext>
            </a:extLst>
          </p:cNvPr>
          <p:cNvSpPr txBox="1"/>
          <p:nvPr/>
        </p:nvSpPr>
        <p:spPr>
          <a:xfrm>
            <a:off x="488754" y="4734070"/>
            <a:ext cx="3482745" cy="954107"/>
          </a:xfrm>
          <a:prstGeom prst="rect">
            <a:avLst/>
          </a:prstGeom>
          <a:noFill/>
        </p:spPr>
        <p:txBody>
          <a:bodyPr wrap="square" rtlCol="0">
            <a:spAutoFit/>
          </a:bodyPr>
          <a:lstStyle/>
          <a:p>
            <a:r>
              <a:rPr lang="en-US" sz="2800" dirty="0">
                <a:solidFill>
                  <a:srgbClr val="011893"/>
                </a:solidFill>
              </a:rPr>
              <a:t>Cost factor for transpiration (</a:t>
            </a:r>
            <a:r>
              <a:rPr lang="en-US" sz="2800" i="1" dirty="0">
                <a:solidFill>
                  <a:srgbClr val="011893"/>
                </a:solidFill>
              </a:rPr>
              <a:t>E</a:t>
            </a:r>
            <a:r>
              <a:rPr lang="en-US" sz="2800" dirty="0">
                <a:solidFill>
                  <a:srgbClr val="011893"/>
                </a:solidFill>
              </a:rPr>
              <a:t>)</a:t>
            </a:r>
          </a:p>
        </p:txBody>
      </p:sp>
      <p:sp>
        <p:nvSpPr>
          <p:cNvPr id="6" name="TextBox 5">
            <a:extLst>
              <a:ext uri="{FF2B5EF4-FFF2-40B4-BE49-F238E27FC236}">
                <a16:creationId xmlns:a16="http://schemas.microsoft.com/office/drawing/2014/main" id="{36506DA1-C7BA-224C-9E4D-55632941A86D}"/>
              </a:ext>
            </a:extLst>
          </p:cNvPr>
          <p:cNvSpPr txBox="1"/>
          <p:nvPr/>
        </p:nvSpPr>
        <p:spPr>
          <a:xfrm>
            <a:off x="5349632" y="4734070"/>
            <a:ext cx="3482745" cy="954107"/>
          </a:xfrm>
          <a:prstGeom prst="rect">
            <a:avLst/>
          </a:prstGeom>
          <a:noFill/>
        </p:spPr>
        <p:txBody>
          <a:bodyPr wrap="square" rtlCol="0">
            <a:spAutoFit/>
          </a:bodyPr>
          <a:lstStyle/>
          <a:p>
            <a:r>
              <a:rPr lang="en-US" sz="2800" dirty="0">
                <a:solidFill>
                  <a:srgbClr val="011893"/>
                </a:solidFill>
              </a:rPr>
              <a:t>Cost factor for </a:t>
            </a:r>
          </a:p>
          <a:p>
            <a:r>
              <a:rPr lang="en-US" sz="2800" dirty="0">
                <a:solidFill>
                  <a:srgbClr val="011893"/>
                </a:solidFill>
              </a:rPr>
              <a:t>Rubisco (</a:t>
            </a:r>
            <a:r>
              <a:rPr lang="en-US" sz="2800" i="1" dirty="0" err="1">
                <a:solidFill>
                  <a:srgbClr val="011893"/>
                </a:solidFill>
              </a:rPr>
              <a:t>V</a:t>
            </a:r>
            <a:r>
              <a:rPr lang="en-US" sz="2800" baseline="-25000" dirty="0" err="1">
                <a:solidFill>
                  <a:srgbClr val="011893"/>
                </a:solidFill>
              </a:rPr>
              <a:t>cmax</a:t>
            </a:r>
            <a:r>
              <a:rPr lang="en-US" sz="2800" dirty="0">
                <a:solidFill>
                  <a:srgbClr val="011893"/>
                </a:solidFill>
              </a:rPr>
              <a:t>)</a:t>
            </a:r>
          </a:p>
        </p:txBody>
      </p:sp>
      <p:cxnSp>
        <p:nvCxnSpPr>
          <p:cNvPr id="8" name="Straight Arrow Connector 7">
            <a:extLst>
              <a:ext uri="{FF2B5EF4-FFF2-40B4-BE49-F238E27FC236}">
                <a16:creationId xmlns:a16="http://schemas.microsoft.com/office/drawing/2014/main" id="{91BCB12D-0A6C-6444-B177-5B4D2BA1B70B}"/>
              </a:ext>
            </a:extLst>
          </p:cNvPr>
          <p:cNvCxnSpPr>
            <a:cxnSpLocks/>
          </p:cNvCxnSpPr>
          <p:nvPr/>
        </p:nvCxnSpPr>
        <p:spPr>
          <a:xfrm flipV="1">
            <a:off x="2134591" y="3608927"/>
            <a:ext cx="95535" cy="1009209"/>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6C77D8-AC6D-6342-9FF6-C1D55A74CF75}"/>
              </a:ext>
            </a:extLst>
          </p:cNvPr>
          <p:cNvCxnSpPr>
            <a:cxnSpLocks/>
          </p:cNvCxnSpPr>
          <p:nvPr/>
        </p:nvCxnSpPr>
        <p:spPr>
          <a:xfrm flipH="1" flipV="1">
            <a:off x="5042283" y="3650234"/>
            <a:ext cx="803651" cy="1009208"/>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E31FE9D-A363-1340-8BF6-F903FEA21CDA}"/>
                  </a:ext>
                </a:extLst>
              </p:cNvPr>
              <p:cNvSpPr txBox="1"/>
              <p:nvPr/>
            </p:nvSpPr>
            <p:spPr>
              <a:xfrm>
                <a:off x="2055842" y="2172211"/>
                <a:ext cx="6776535" cy="1757982"/>
              </a:xfrm>
              <a:prstGeom prst="rect">
                <a:avLst/>
              </a:prstGeom>
              <a:noFill/>
            </p:spPr>
            <p:txBody>
              <a:bodyPr wrap="none" rtlCol="0">
                <a:spAutoFit/>
              </a:bodyPr>
              <a:lstStyle/>
              <a:p>
                <a14:m>
                  <m:oMath xmlns:m="http://schemas.openxmlformats.org/officeDocument/2006/math">
                    <m:r>
                      <a:rPr lang="en-US" sz="5400" b="0" i="1" smtClean="0">
                        <a:solidFill>
                          <a:srgbClr val="009051"/>
                        </a:solidFill>
                        <a:latin typeface="Cambria Math" panose="02040503050406030204" pitchFamily="18" charset="0"/>
                      </a:rPr>
                      <m:t>𝑎</m:t>
                    </m:r>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m:t>
                        </m:r>
                        <m:d>
                          <m:dPr>
                            <m:ctrlPr>
                              <a:rPr lang="en-US" sz="5400" b="0" i="1" smtClean="0">
                                <a:solidFill>
                                  <a:srgbClr val="009051"/>
                                </a:solidFill>
                                <a:latin typeface="Cambria Math" panose="02040503050406030204" pitchFamily="18" charset="0"/>
                                <a:ea typeface="Cambria Math" panose="02040503050406030204" pitchFamily="18" charset="0"/>
                              </a:rPr>
                            </m:ctrlPr>
                          </m:dPr>
                          <m:e>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𝐸</m:t>
                                </m:r>
                              </m:num>
                              <m:den>
                                <m:r>
                                  <a:rPr lang="en-US" sz="5400" b="0" i="1" smtClean="0">
                                    <a:solidFill>
                                      <a:srgbClr val="009051"/>
                                    </a:solidFill>
                                    <a:latin typeface="Cambria Math" panose="02040503050406030204" pitchFamily="18" charset="0"/>
                                    <a:ea typeface="Cambria Math" panose="02040503050406030204" pitchFamily="18" charset="0"/>
                                  </a:rPr>
                                  <m:t>𝐴</m:t>
                                </m:r>
                              </m:den>
                            </m:f>
                          </m:e>
                        </m:d>
                      </m:num>
                      <m:den>
                        <m:r>
                          <a:rPr lang="en-US" sz="5400" b="0" i="1" smtClean="0">
                            <a:solidFill>
                              <a:srgbClr val="009051"/>
                            </a:solidFill>
                            <a:latin typeface="Cambria Math" panose="02040503050406030204" pitchFamily="18" charset="0"/>
                            <a:ea typeface="Cambria Math" panose="02040503050406030204" pitchFamily="18" charset="0"/>
                          </a:rPr>
                          <m:t>𝜕𝜒</m:t>
                        </m:r>
                      </m:den>
                    </m:f>
                    <m:r>
                      <a:rPr lang="en-US" sz="5400" b="0" i="1" smtClean="0">
                        <a:solidFill>
                          <a:srgbClr val="009051"/>
                        </a:solidFill>
                        <a:latin typeface="Cambria Math" panose="02040503050406030204" pitchFamily="18" charset="0"/>
                        <a:ea typeface="Cambria Math" panose="02040503050406030204" pitchFamily="18" charset="0"/>
                      </a:rPr>
                      <m:t>+</m:t>
                    </m:r>
                  </m:oMath>
                </a14:m>
                <a:r>
                  <a:rPr lang="en-US" sz="5400" b="0" dirty="0">
                    <a:solidFill>
                      <a:srgbClr val="009051"/>
                    </a:solidFill>
                  </a:rPr>
                  <a:t> </a:t>
                </a:r>
                <a14:m>
                  <m:oMath xmlns:m="http://schemas.openxmlformats.org/officeDocument/2006/math">
                    <m:r>
                      <a:rPr lang="en-US" sz="5400" b="0" i="1" smtClean="0">
                        <a:solidFill>
                          <a:srgbClr val="009051"/>
                        </a:solidFill>
                        <a:latin typeface="Cambria Math" panose="02040503050406030204" pitchFamily="18" charset="0"/>
                      </a:rPr>
                      <m:t>𝑏</m:t>
                    </m:r>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m:t>
                        </m:r>
                        <m:d>
                          <m:dPr>
                            <m:ctrlPr>
                              <a:rPr lang="en-US" sz="5400" b="0" i="1" smtClean="0">
                                <a:solidFill>
                                  <a:srgbClr val="009051"/>
                                </a:solidFill>
                                <a:latin typeface="Cambria Math" panose="02040503050406030204" pitchFamily="18" charset="0"/>
                                <a:ea typeface="Cambria Math" panose="02040503050406030204" pitchFamily="18" charset="0"/>
                              </a:rPr>
                            </m:ctrlPr>
                          </m:dPr>
                          <m:e>
                            <m:f>
                              <m:fPr>
                                <m:ctrlPr>
                                  <a:rPr lang="en-US" sz="5400" b="0" i="1" smtClean="0">
                                    <a:solidFill>
                                      <a:srgbClr val="009051"/>
                                    </a:solidFill>
                                    <a:latin typeface="Cambria Math" panose="02040503050406030204" pitchFamily="18" charset="0"/>
                                    <a:ea typeface="Cambria Math" panose="02040503050406030204" pitchFamily="18" charset="0"/>
                                  </a:rPr>
                                </m:ctrlPr>
                              </m:fPr>
                              <m:num>
                                <m:sSub>
                                  <m:sSubPr>
                                    <m:ctrlPr>
                                      <a:rPr lang="en-US" sz="5400" b="0" i="1" smtClean="0">
                                        <a:solidFill>
                                          <a:srgbClr val="009051"/>
                                        </a:solidFill>
                                        <a:latin typeface="Cambria Math" panose="02040503050406030204" pitchFamily="18" charset="0"/>
                                        <a:ea typeface="Cambria Math" panose="02040503050406030204" pitchFamily="18" charset="0"/>
                                      </a:rPr>
                                    </m:ctrlPr>
                                  </m:sSubPr>
                                  <m:e>
                                    <m:r>
                                      <a:rPr lang="en-US" sz="5400" b="0" i="1" smtClean="0">
                                        <a:solidFill>
                                          <a:srgbClr val="009051"/>
                                        </a:solidFill>
                                        <a:latin typeface="Cambria Math" panose="02040503050406030204" pitchFamily="18" charset="0"/>
                                        <a:ea typeface="Cambria Math" panose="02040503050406030204" pitchFamily="18" charset="0"/>
                                      </a:rPr>
                                      <m:t>𝑉</m:t>
                                    </m:r>
                                  </m:e>
                                  <m:sub>
                                    <m:r>
                                      <a:rPr lang="en-US" sz="5400" b="0" i="1" smtClean="0">
                                        <a:solidFill>
                                          <a:srgbClr val="009051"/>
                                        </a:solidFill>
                                        <a:latin typeface="Cambria Math" panose="02040503050406030204" pitchFamily="18" charset="0"/>
                                        <a:ea typeface="Cambria Math" panose="02040503050406030204" pitchFamily="18" charset="0"/>
                                      </a:rPr>
                                      <m:t>𝑐𝑚𝑎𝑥</m:t>
                                    </m:r>
                                  </m:sub>
                                </m:sSub>
                              </m:num>
                              <m:den>
                                <m:r>
                                  <a:rPr lang="en-US" sz="5400" b="0" i="1" smtClean="0">
                                    <a:solidFill>
                                      <a:srgbClr val="009051"/>
                                    </a:solidFill>
                                    <a:latin typeface="Cambria Math" panose="02040503050406030204" pitchFamily="18" charset="0"/>
                                    <a:ea typeface="Cambria Math" panose="02040503050406030204" pitchFamily="18" charset="0"/>
                                  </a:rPr>
                                  <m:t>𝐴</m:t>
                                </m:r>
                              </m:den>
                            </m:f>
                          </m:e>
                        </m:d>
                      </m:num>
                      <m:den>
                        <m:r>
                          <a:rPr lang="en-US" sz="5400" b="0" i="1" smtClean="0">
                            <a:solidFill>
                              <a:srgbClr val="009051"/>
                            </a:solidFill>
                            <a:latin typeface="Cambria Math" panose="02040503050406030204" pitchFamily="18" charset="0"/>
                            <a:ea typeface="Cambria Math" panose="02040503050406030204" pitchFamily="18" charset="0"/>
                          </a:rPr>
                          <m:t>𝜕𝜒</m:t>
                        </m:r>
                      </m:den>
                    </m:f>
                    <m:r>
                      <a:rPr lang="en-US" sz="5400" b="0" i="1" smtClean="0">
                        <a:solidFill>
                          <a:srgbClr val="009051"/>
                        </a:solidFill>
                        <a:latin typeface="Cambria Math" panose="02040503050406030204" pitchFamily="18" charset="0"/>
                        <a:ea typeface="Cambria Math" panose="02040503050406030204" pitchFamily="18" charset="0"/>
                      </a:rPr>
                      <m:t>=0</m:t>
                    </m:r>
                  </m:oMath>
                </a14:m>
                <a:endParaRPr lang="en-US" sz="5400" dirty="0">
                  <a:solidFill>
                    <a:srgbClr val="009051"/>
                  </a:solidFill>
                </a:endParaRPr>
              </a:p>
            </p:txBody>
          </p:sp>
        </mc:Choice>
        <mc:Fallback>
          <p:sp>
            <p:nvSpPr>
              <p:cNvPr id="14" name="TextBox 13">
                <a:extLst>
                  <a:ext uri="{FF2B5EF4-FFF2-40B4-BE49-F238E27FC236}">
                    <a16:creationId xmlns:a16="http://schemas.microsoft.com/office/drawing/2014/main" id="{FE31FE9D-A363-1340-8BF6-F903FEA21CDA}"/>
                  </a:ext>
                </a:extLst>
              </p:cNvPr>
              <p:cNvSpPr txBox="1">
                <a:spLocks noRot="1" noChangeAspect="1" noMove="1" noResize="1" noEditPoints="1" noAdjustHandles="1" noChangeArrowheads="1" noChangeShapeType="1" noTextEdit="1"/>
              </p:cNvSpPr>
              <p:nvPr/>
            </p:nvSpPr>
            <p:spPr>
              <a:xfrm>
                <a:off x="2055842" y="2172211"/>
                <a:ext cx="6776535" cy="1757982"/>
              </a:xfrm>
              <a:prstGeom prst="rect">
                <a:avLst/>
              </a:prstGeom>
              <a:blipFill>
                <a:blip r:embed="rId2"/>
                <a:stretch>
                  <a:fillRect l="-936" r="-1124" b="-10072"/>
                </a:stretch>
              </a:blipFill>
            </p:spPr>
            <p:txBody>
              <a:bodyPr/>
              <a:lstStyle/>
              <a:p>
                <a:r>
                  <a:rPr lang="en-US">
                    <a:noFill/>
                  </a:rPr>
                  <a:t> </a:t>
                </a:r>
              </a:p>
            </p:txBody>
          </p:sp>
        </mc:Fallback>
      </mc:AlternateContent>
    </p:spTree>
    <p:extLst>
      <p:ext uri="{BB962C8B-B14F-4D97-AF65-F5344CB8AC3E}">
        <p14:creationId xmlns:p14="http://schemas.microsoft.com/office/powerpoint/2010/main" val="1523116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err="1"/>
              <a:t>mathmatically</a:t>
            </a:r>
            <a:r>
              <a:rPr lang="el-GR" i="1" dirty="0"/>
              <a:t> </a:t>
            </a:r>
            <a:endParaRPr lang="en-US" dirty="0"/>
          </a:p>
        </p:txBody>
      </p:sp>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EE261E31-B5E2-DC42-B12A-A6AF2F808DA0}"/>
                  </a:ext>
                </a:extLst>
              </p:cNvPr>
              <p:cNvSpPr/>
              <p:nvPr/>
            </p:nvSpPr>
            <p:spPr>
              <a:xfrm>
                <a:off x="2701356" y="2555471"/>
                <a:ext cx="6118213" cy="152528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4000" smtClean="0">
                          <a:solidFill>
                            <a:srgbClr val="009051"/>
                          </a:solidFill>
                          <a:latin typeface="Cambria Math" panose="02040503050406030204" pitchFamily="18" charset="0"/>
                        </a:rPr>
                        <m:t>χ</m:t>
                      </m:r>
                      <m:r>
                        <a:rPr lang="en-US" sz="4000" i="0">
                          <a:solidFill>
                            <a:srgbClr val="009051"/>
                          </a:solidFill>
                          <a:latin typeface="Cambria Math" panose="02040503050406030204" pitchFamily="18" charset="0"/>
                        </a:rPr>
                        <m:t>=</m:t>
                      </m:r>
                      <m:f>
                        <m:fPr>
                          <m:ctrlPr>
                            <a:rPr lang="en-US" sz="4000" i="1">
                              <a:solidFill>
                                <a:srgbClr val="009051"/>
                              </a:solidFill>
                              <a:latin typeface="Cambria Math" panose="02040503050406030204" pitchFamily="18" charset="0"/>
                            </a:rPr>
                          </m:ctrlPr>
                        </m:fPr>
                        <m:num>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sSub>
                            <m:sSubPr>
                              <m:ctrlPr>
                                <a:rPr lang="en-US" sz="4000" i="1">
                                  <a:solidFill>
                                    <a:srgbClr val="009051"/>
                                  </a:solidFill>
                                  <a:latin typeface="Cambria Math" panose="02040503050406030204" pitchFamily="18" charset="0"/>
                                </a:rPr>
                              </m:ctrlPr>
                            </m:sSubPr>
                            <m:e>
                              <m:r>
                                <m:rPr>
                                  <m:sty m:val="p"/>
                                </m:rPr>
                                <a:rPr lang="en-US" sz="4000" b="0" i="0" smtClean="0">
                                  <a:solidFill>
                                    <a:srgbClr val="009051"/>
                                  </a:solidFill>
                                  <a:latin typeface="Cambria Math" panose="02040503050406030204" pitchFamily="18" charset="0"/>
                                </a:rPr>
                                <m:t>c</m:t>
                              </m:r>
                            </m:e>
                            <m:sub>
                              <m:r>
                                <m:rPr>
                                  <m:sty m:val="p"/>
                                </m:rPr>
                                <a:rPr lang="en-US" sz="4000" i="0">
                                  <a:solidFill>
                                    <a:srgbClr val="009051"/>
                                  </a:solidFill>
                                  <a:latin typeface="Cambria Math" panose="02040503050406030204" pitchFamily="18" charset="0"/>
                                </a:rPr>
                                <m:t>a</m:t>
                              </m:r>
                            </m:sub>
                          </m:sSub>
                        </m:den>
                      </m:f>
                      <m:r>
                        <a:rPr lang="en-US" sz="4000" i="0">
                          <a:solidFill>
                            <a:srgbClr val="009051"/>
                          </a:solidFill>
                          <a:latin typeface="Cambria Math" panose="02040503050406030204" pitchFamily="18" charset="0"/>
                        </a:rPr>
                        <m:t>+</m:t>
                      </m:r>
                      <m:d>
                        <m:dPr>
                          <m:ctrlPr>
                            <a:rPr lang="en-US" sz="4000" i="1">
                              <a:solidFill>
                                <a:srgbClr val="009051"/>
                              </a:solidFill>
                              <a:latin typeface="Cambria Math" panose="02040503050406030204" pitchFamily="18" charset="0"/>
                            </a:rPr>
                          </m:ctrlPr>
                        </m:dPr>
                        <m:e>
                          <m:r>
                            <a:rPr lang="en-US" sz="4000" i="0">
                              <a:solidFill>
                                <a:srgbClr val="009051"/>
                              </a:solidFill>
                              <a:latin typeface="Cambria Math" panose="02040503050406030204" pitchFamily="18" charset="0"/>
                            </a:rPr>
                            <m:t>1−</m:t>
                          </m:r>
                          <m:f>
                            <m:fPr>
                              <m:ctrlPr>
                                <a:rPr lang="en-US" sz="4000" i="1">
                                  <a:solidFill>
                                    <a:srgbClr val="009051"/>
                                  </a:solidFill>
                                  <a:latin typeface="Cambria Math" panose="02040503050406030204" pitchFamily="18" charset="0"/>
                                </a:rPr>
                              </m:ctrlPr>
                            </m:fPr>
                            <m:num>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sSub>
                                <m:sSubPr>
                                  <m:ctrlPr>
                                    <a:rPr lang="en-US" sz="4000" i="1">
                                      <a:solidFill>
                                        <a:srgbClr val="009051"/>
                                      </a:solidFill>
                                      <a:latin typeface="Cambria Math" panose="02040503050406030204" pitchFamily="18" charset="0"/>
                                    </a:rPr>
                                  </m:ctrlPr>
                                </m:sSubPr>
                                <m:e>
                                  <m:r>
                                    <m:rPr>
                                      <m:sty m:val="p"/>
                                    </m:rPr>
                                    <a:rPr lang="en-US" sz="4000" b="0" i="0" smtClean="0">
                                      <a:solidFill>
                                        <a:srgbClr val="009051"/>
                                      </a:solidFill>
                                      <a:latin typeface="Cambria Math" panose="02040503050406030204" pitchFamily="18" charset="0"/>
                                    </a:rPr>
                                    <m:t>c</m:t>
                                  </m:r>
                                </m:e>
                                <m:sub>
                                  <m:r>
                                    <m:rPr>
                                      <m:sty m:val="p"/>
                                    </m:rPr>
                                    <a:rPr lang="en-US" sz="4000" i="0">
                                      <a:solidFill>
                                        <a:srgbClr val="009051"/>
                                      </a:solidFill>
                                      <a:latin typeface="Cambria Math" panose="02040503050406030204" pitchFamily="18" charset="0"/>
                                    </a:rPr>
                                    <m:t>a</m:t>
                                  </m:r>
                                </m:sub>
                              </m:sSub>
                            </m:den>
                          </m:f>
                        </m:e>
                      </m:d>
                      <m:f>
                        <m:fPr>
                          <m:ctrlPr>
                            <a:rPr lang="en-US" sz="4000" i="1">
                              <a:solidFill>
                                <a:srgbClr val="009051"/>
                              </a:solidFill>
                              <a:latin typeface="Cambria Math" panose="02040503050406030204" pitchFamily="18" charset="0"/>
                            </a:rPr>
                          </m:ctrlPr>
                        </m:fPr>
                        <m:num>
                          <m:r>
                            <m:rPr>
                              <m:sty m:val="p"/>
                            </m:rPr>
                            <a:rPr lang="en-US" sz="4000" i="0">
                              <a:solidFill>
                                <a:srgbClr val="009051"/>
                              </a:solidFill>
                              <a:latin typeface="Cambria Math" panose="02040503050406030204" pitchFamily="18" charset="0"/>
                            </a:rPr>
                            <m:t>ξ</m:t>
                          </m:r>
                        </m:num>
                        <m:den>
                          <m:r>
                            <m:rPr>
                              <m:sty m:val="p"/>
                            </m:rPr>
                            <a:rPr lang="en-US" sz="4000" i="0">
                              <a:solidFill>
                                <a:srgbClr val="009051"/>
                              </a:solidFill>
                              <a:latin typeface="Cambria Math" panose="02040503050406030204" pitchFamily="18" charset="0"/>
                            </a:rPr>
                            <m:t>ξ</m:t>
                          </m:r>
                          <m:r>
                            <a:rPr lang="en-US" sz="4000" i="0">
                              <a:solidFill>
                                <a:srgbClr val="009051"/>
                              </a:solidFill>
                              <a:latin typeface="Cambria Math" panose="02040503050406030204" pitchFamily="18" charset="0"/>
                            </a:rPr>
                            <m:t>+</m:t>
                          </m:r>
                          <m:rad>
                            <m:radPr>
                              <m:degHide m:val="on"/>
                              <m:ctrlPr>
                                <a:rPr lang="en-US" sz="4000" i="1">
                                  <a:solidFill>
                                    <a:srgbClr val="009051"/>
                                  </a:solidFill>
                                  <a:latin typeface="Cambria Math" panose="02040503050406030204" pitchFamily="18" charset="0"/>
                                </a:rPr>
                              </m:ctrlPr>
                            </m:radPr>
                            <m:deg/>
                            <m:e>
                              <m:sSub>
                                <m:sSubPr>
                                  <m:ctrlPr>
                                    <a:rPr lang="en-US" sz="4000" i="1">
                                      <a:solidFill>
                                        <a:srgbClr val="009051"/>
                                      </a:solidFill>
                                      <a:latin typeface="Cambria Math" panose="02040503050406030204" pitchFamily="18" charset="0"/>
                                    </a:rPr>
                                  </m:ctrlPr>
                                </m:sSubPr>
                                <m:e>
                                  <m:r>
                                    <m:rPr>
                                      <m:sty m:val="p"/>
                                    </m:rPr>
                                    <a:rPr lang="en-US" sz="4000" i="0">
                                      <a:solidFill>
                                        <a:srgbClr val="009051"/>
                                      </a:solidFill>
                                      <a:latin typeface="Cambria Math" panose="02040503050406030204" pitchFamily="18" charset="0"/>
                                    </a:rPr>
                                    <m:t>D</m:t>
                                  </m:r>
                                </m:e>
                                <m:sub>
                                  <m:r>
                                    <m:rPr>
                                      <m:sty m:val="p"/>
                                    </m:rPr>
                                    <a:rPr lang="en-US" sz="4000" i="0">
                                      <a:solidFill>
                                        <a:srgbClr val="009051"/>
                                      </a:solidFill>
                                      <a:latin typeface="Cambria Math" panose="02040503050406030204" pitchFamily="18" charset="0"/>
                                    </a:rPr>
                                    <m:t>g</m:t>
                                  </m:r>
                                </m:sub>
                              </m:sSub>
                            </m:e>
                          </m:rad>
                        </m:den>
                      </m:f>
                    </m:oMath>
                  </m:oMathPara>
                </a14:m>
                <a:endParaRPr lang="en-US" sz="4000" dirty="0">
                  <a:solidFill>
                    <a:srgbClr val="009051"/>
                  </a:solidFill>
                </a:endParaRPr>
              </a:p>
            </p:txBody>
          </p:sp>
        </mc:Choice>
        <mc:Fallback>
          <p:sp>
            <p:nvSpPr>
              <p:cNvPr id="10" name="Rectangle 9">
                <a:extLst>
                  <a:ext uri="{FF2B5EF4-FFF2-40B4-BE49-F238E27FC236}">
                    <a16:creationId xmlns:a16="http://schemas.microsoft.com/office/drawing/2014/main" id="{EE261E31-B5E2-DC42-B12A-A6AF2F808DA0}"/>
                  </a:ext>
                </a:extLst>
              </p:cNvPr>
              <p:cNvSpPr>
                <a:spLocks noRot="1" noChangeAspect="1" noMove="1" noResize="1" noEditPoints="1" noAdjustHandles="1" noChangeArrowheads="1" noChangeShapeType="1" noTextEdit="1"/>
              </p:cNvSpPr>
              <p:nvPr/>
            </p:nvSpPr>
            <p:spPr>
              <a:xfrm>
                <a:off x="2701356" y="2555471"/>
                <a:ext cx="6118213" cy="1525289"/>
              </a:xfrm>
              <a:prstGeom prst="rect">
                <a:avLst/>
              </a:prstGeom>
              <a:blipFill>
                <a:blip r:embed="rId2"/>
                <a:stretch>
                  <a:fillRect b="-41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EF263C36-CDDB-6444-BD66-C62C5308E549}"/>
                  </a:ext>
                </a:extLst>
              </p:cNvPr>
              <p:cNvSpPr/>
              <p:nvPr/>
            </p:nvSpPr>
            <p:spPr>
              <a:xfrm>
                <a:off x="4074904" y="4385985"/>
                <a:ext cx="3371116" cy="191103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4000" smtClean="0">
                          <a:solidFill>
                            <a:srgbClr val="009051"/>
                          </a:solidFill>
                          <a:latin typeface="Cambria Math" panose="02040503050406030204" pitchFamily="18" charset="0"/>
                        </a:rPr>
                        <m:t>ξ</m:t>
                      </m:r>
                      <m:r>
                        <a:rPr lang="en-US" sz="4000" i="0">
                          <a:solidFill>
                            <a:srgbClr val="009051"/>
                          </a:solidFill>
                          <a:latin typeface="Cambria Math" panose="02040503050406030204" pitchFamily="18" charset="0"/>
                        </a:rPr>
                        <m:t>=</m:t>
                      </m:r>
                      <m:rad>
                        <m:radPr>
                          <m:degHide m:val="on"/>
                          <m:ctrlPr>
                            <a:rPr lang="en-US" sz="4000" i="1">
                              <a:solidFill>
                                <a:srgbClr val="009051"/>
                              </a:solidFill>
                              <a:latin typeface="Cambria Math" panose="02040503050406030204" pitchFamily="18" charset="0"/>
                            </a:rPr>
                          </m:ctrlPr>
                        </m:radPr>
                        <m:deg/>
                        <m:e>
                          <m:r>
                            <m:rPr>
                              <m:sty m:val="p"/>
                            </m:rPr>
                            <a:rPr lang="en-US" sz="4000" i="0">
                              <a:solidFill>
                                <a:srgbClr val="009051"/>
                              </a:solidFill>
                              <a:latin typeface="Cambria Math" panose="02040503050406030204" pitchFamily="18" charset="0"/>
                            </a:rPr>
                            <m:t>β</m:t>
                          </m:r>
                          <m:f>
                            <m:fPr>
                              <m:ctrlPr>
                                <a:rPr lang="en-US" sz="4000" i="1">
                                  <a:solidFill>
                                    <a:srgbClr val="009051"/>
                                  </a:solidFill>
                                  <a:latin typeface="Cambria Math" panose="02040503050406030204" pitchFamily="18" charset="0"/>
                                </a:rPr>
                              </m:ctrlPr>
                            </m:fPr>
                            <m:num>
                              <m:r>
                                <m:rPr>
                                  <m:sty m:val="p"/>
                                </m:rPr>
                                <a:rPr lang="en-US" sz="4000" i="0">
                                  <a:solidFill>
                                    <a:srgbClr val="009051"/>
                                  </a:solidFill>
                                  <a:latin typeface="Cambria Math" panose="02040503050406030204" pitchFamily="18" charset="0"/>
                                </a:rPr>
                                <m:t>K</m:t>
                              </m:r>
                              <m:r>
                                <a:rPr lang="en-US" sz="4000" i="0">
                                  <a:solidFill>
                                    <a:srgbClr val="009051"/>
                                  </a:solidFill>
                                  <a:latin typeface="Cambria Math" panose="02040503050406030204" pitchFamily="18" charset="0"/>
                                </a:rPr>
                                <m:t>+</m:t>
                              </m:r>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r>
                                <a:rPr lang="en-US" sz="4000" i="0">
                                  <a:solidFill>
                                    <a:srgbClr val="009051"/>
                                  </a:solidFill>
                                  <a:latin typeface="Cambria Math" panose="02040503050406030204" pitchFamily="18" charset="0"/>
                                </a:rPr>
                                <m:t>1.6</m:t>
                              </m:r>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η</m:t>
                                  </m:r>
                                </m:e>
                                <m:sup>
                                  <m:r>
                                    <a:rPr lang="en-US" sz="4000" i="0">
                                      <a:solidFill>
                                        <a:srgbClr val="009051"/>
                                      </a:solidFill>
                                      <a:latin typeface="Cambria Math" panose="02040503050406030204" pitchFamily="18" charset="0"/>
                                    </a:rPr>
                                    <m:t>∗</m:t>
                                  </m:r>
                                </m:sup>
                              </m:sSup>
                            </m:den>
                          </m:f>
                        </m:e>
                      </m:rad>
                    </m:oMath>
                  </m:oMathPara>
                </a14:m>
                <a:endParaRPr lang="en-US" sz="4000" dirty="0">
                  <a:solidFill>
                    <a:srgbClr val="009051"/>
                  </a:solidFill>
                </a:endParaRPr>
              </a:p>
            </p:txBody>
          </p:sp>
        </mc:Choice>
        <mc:Fallback>
          <p:sp>
            <p:nvSpPr>
              <p:cNvPr id="12" name="Rectangle 11">
                <a:extLst>
                  <a:ext uri="{FF2B5EF4-FFF2-40B4-BE49-F238E27FC236}">
                    <a16:creationId xmlns:a16="http://schemas.microsoft.com/office/drawing/2014/main" id="{EF263C36-CDDB-6444-BD66-C62C5308E549}"/>
                  </a:ext>
                </a:extLst>
              </p:cNvPr>
              <p:cNvSpPr>
                <a:spLocks noRot="1" noChangeAspect="1" noMove="1" noResize="1" noEditPoints="1" noAdjustHandles="1" noChangeArrowheads="1" noChangeShapeType="1" noTextEdit="1"/>
              </p:cNvSpPr>
              <p:nvPr/>
            </p:nvSpPr>
            <p:spPr>
              <a:xfrm>
                <a:off x="4074904" y="4385985"/>
                <a:ext cx="3371116" cy="1911036"/>
              </a:xfrm>
              <a:prstGeom prst="rect">
                <a:avLst/>
              </a:prstGeom>
              <a:blipFill>
                <a:blip r:embed="rId3"/>
                <a:stretch>
                  <a:fillRect l="-1880"/>
                </a:stretch>
              </a:blipFill>
            </p:spPr>
            <p:txBody>
              <a:bodyPr/>
              <a:lstStyle/>
              <a:p>
                <a:r>
                  <a:rPr lang="en-US">
                    <a:noFill/>
                  </a:rPr>
                  <a:t> </a:t>
                </a:r>
              </a:p>
            </p:txBody>
          </p:sp>
        </mc:Fallback>
      </mc:AlternateContent>
    </p:spTree>
    <p:extLst>
      <p:ext uri="{BB962C8B-B14F-4D97-AF65-F5344CB8AC3E}">
        <p14:creationId xmlns:p14="http://schemas.microsoft.com/office/powerpoint/2010/main" val="1545209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
        <p:nvSpPr>
          <p:cNvPr id="6" name="TextBox 5"/>
          <p:cNvSpPr txBox="1"/>
          <p:nvPr/>
        </p:nvSpPr>
        <p:spPr>
          <a:xfrm>
            <a:off x="9927149" y="6488668"/>
            <a:ext cx="2264851" cy="369332"/>
          </a:xfrm>
          <a:prstGeom prst="rect">
            <a:avLst/>
          </a:prstGeom>
          <a:noFill/>
        </p:spPr>
        <p:txBody>
          <a:bodyPr wrap="none" rtlCol="0">
            <a:spAutoFit/>
          </a:bodyPr>
          <a:lstStyle/>
          <a:p>
            <a:r>
              <a:rPr lang="en-US"/>
              <a:t>Data from IPCC (2013)</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119809"/>
            <a:ext cx="5738192" cy="5738192"/>
          </a:xfrm>
          <a:prstGeom prst="rect">
            <a:avLst/>
          </a:prstGeom>
        </p:spPr>
      </p:pic>
    </p:spTree>
    <p:extLst>
      <p:ext uri="{BB962C8B-B14F-4D97-AF65-F5344CB8AC3E}">
        <p14:creationId xmlns:p14="http://schemas.microsoft.com/office/powerpoint/2010/main" val="4192595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515694" cy="3477875"/>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a:t>
            </a:r>
            <a:r>
              <a:rPr lang="en-US" sz="4400" i="1" dirty="0">
                <a:solidFill>
                  <a:srgbClr val="009051"/>
                </a:solidFill>
                <a:effectLst/>
                <a:latin typeface="Calibri" panose="020F0502020204030204" pitchFamily="34" charset="0"/>
                <a:cs typeface="Calibri" panose="020F0502020204030204" pitchFamily="34" charset="0"/>
              </a:rPr>
              <a:t>a</a:t>
            </a:r>
            <a:r>
              <a:rPr lang="en-US" sz="4400" dirty="0">
                <a:solidFill>
                  <a:srgbClr val="009051"/>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b</a:t>
            </a:r>
            <a:r>
              <a:rPr lang="en-US" sz="4400" dirty="0">
                <a:solidFill>
                  <a:srgbClr val="009051"/>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temperature,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CO</a:t>
            </a:r>
            <a:r>
              <a:rPr lang="en-US" sz="4400" baseline="-25000" dirty="0">
                <a:solidFill>
                  <a:srgbClr val="009051"/>
                </a:solidFill>
                <a:effectLst/>
                <a:latin typeface="Calibri" panose="020F0502020204030204" pitchFamily="34" charset="0"/>
                <a:cs typeface="Calibri" panose="020F0502020204030204" pitchFamily="34" charset="0"/>
              </a:rPr>
              <a:t>2</a:t>
            </a:r>
            <a:r>
              <a:rPr lang="en-US" sz="4400" dirty="0">
                <a:solidFill>
                  <a:srgbClr val="009051"/>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vapor pressure deficit}</a:t>
            </a:r>
            <a:endParaRPr lang="en-US" sz="9600" dirty="0">
              <a:solidFill>
                <a:srgbClr val="00905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3498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515694" cy="3477875"/>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a:t>
            </a:r>
            <a:r>
              <a:rPr lang="en-US" sz="4400" b="1" i="1" dirty="0">
                <a:solidFill>
                  <a:srgbClr val="011893"/>
                </a:solidFill>
                <a:effectLst/>
                <a:latin typeface="Calibri" panose="020F0502020204030204" pitchFamily="34" charset="0"/>
                <a:cs typeface="Calibri" panose="020F0502020204030204" pitchFamily="34" charset="0"/>
              </a:rPr>
              <a:t>a</a:t>
            </a:r>
            <a:r>
              <a:rPr lang="en-US" sz="4400" b="1" dirty="0">
                <a:solidFill>
                  <a:srgbClr val="011893"/>
                </a:solidFill>
                <a:effectLst/>
                <a:latin typeface="Calibri" panose="020F0502020204030204" pitchFamily="34" charset="0"/>
                <a:cs typeface="Calibri" panose="020F0502020204030204" pitchFamily="34" charset="0"/>
              </a:rPr>
              <a:t>, </a:t>
            </a:r>
          </a:p>
          <a:p>
            <a:r>
              <a:rPr lang="en-US" sz="4400" b="1" dirty="0">
                <a:solidFill>
                  <a:srgbClr val="011893"/>
                </a:solidFill>
                <a:latin typeface="Calibri" panose="020F0502020204030204" pitchFamily="34" charset="0"/>
                <a:cs typeface="Calibri" panose="020F0502020204030204" pitchFamily="34" charset="0"/>
              </a:rPr>
              <a:t>	  </a:t>
            </a:r>
            <a:r>
              <a:rPr lang="en-US" sz="4400" b="1" i="1" dirty="0">
                <a:solidFill>
                  <a:srgbClr val="011893"/>
                </a:solidFill>
                <a:effectLst/>
                <a:latin typeface="Calibri" panose="020F0502020204030204" pitchFamily="34" charset="0"/>
                <a:cs typeface="Calibri" panose="020F0502020204030204" pitchFamily="34" charset="0"/>
              </a:rPr>
              <a:t>b</a:t>
            </a:r>
            <a:r>
              <a:rPr lang="en-US" sz="4400" b="1" dirty="0">
                <a:solidFill>
                  <a:srgbClr val="011893"/>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temperature,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CO</a:t>
            </a:r>
            <a:r>
              <a:rPr lang="en-US" sz="4400" baseline="-25000" dirty="0">
                <a:solidFill>
                  <a:srgbClr val="009051"/>
                </a:solidFill>
                <a:effectLst/>
                <a:latin typeface="Calibri" panose="020F0502020204030204" pitchFamily="34" charset="0"/>
                <a:cs typeface="Calibri" panose="020F0502020204030204" pitchFamily="34" charset="0"/>
              </a:rPr>
              <a:t>2</a:t>
            </a:r>
            <a:r>
              <a:rPr lang="en-US" sz="4400" dirty="0">
                <a:solidFill>
                  <a:srgbClr val="009051"/>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vapor pressure deficit}</a:t>
            </a:r>
            <a:endParaRPr lang="en-US" sz="9600" dirty="0">
              <a:solidFill>
                <a:srgbClr val="00905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DCC9BBF-CE73-364C-A36A-50A1792BE1A1}"/>
              </a:ext>
            </a:extLst>
          </p:cNvPr>
          <p:cNvSpPr txBox="1"/>
          <p:nvPr/>
        </p:nvSpPr>
        <p:spPr>
          <a:xfrm>
            <a:off x="5294194" y="2427279"/>
            <a:ext cx="3845348" cy="646331"/>
          </a:xfrm>
          <a:prstGeom prst="rect">
            <a:avLst/>
          </a:prstGeom>
          <a:noFill/>
          <a:ln>
            <a:solidFill>
              <a:srgbClr val="011893"/>
            </a:solidFill>
          </a:ln>
        </p:spPr>
        <p:txBody>
          <a:bodyPr wrap="none" rtlCol="0">
            <a:spAutoFit/>
          </a:bodyPr>
          <a:lstStyle/>
          <a:p>
            <a:r>
              <a:rPr lang="en-US" sz="3600" b="1" dirty="0">
                <a:solidFill>
                  <a:srgbClr val="011893"/>
                </a:solidFill>
              </a:rPr>
              <a:t>Empirically derived</a:t>
            </a:r>
          </a:p>
        </p:txBody>
      </p:sp>
    </p:spTree>
    <p:extLst>
      <p:ext uri="{BB962C8B-B14F-4D97-AF65-F5344CB8AC3E}">
        <p14:creationId xmlns:p14="http://schemas.microsoft.com/office/powerpoint/2010/main" val="3206665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5B67B-B513-694C-97B4-1824771C7B7C}"/>
              </a:ext>
            </a:extLst>
          </p:cNvPr>
          <p:cNvPicPr>
            <a:picLocks noChangeAspect="1"/>
          </p:cNvPicPr>
          <p:nvPr/>
        </p:nvPicPr>
        <p:blipFill>
          <a:blip r:embed="rId2"/>
          <a:stretch>
            <a:fillRect/>
          </a:stretch>
        </p:blipFill>
        <p:spPr>
          <a:xfrm>
            <a:off x="1860549" y="241300"/>
            <a:ext cx="6642100" cy="6616700"/>
          </a:xfrm>
          <a:prstGeom prst="rect">
            <a:avLst/>
          </a:prstGeom>
        </p:spPr>
      </p:pic>
      <p:sp>
        <p:nvSpPr>
          <p:cNvPr id="3" name="TextBox 2">
            <a:extLst>
              <a:ext uri="{FF2B5EF4-FFF2-40B4-BE49-F238E27FC236}">
                <a16:creationId xmlns:a16="http://schemas.microsoft.com/office/drawing/2014/main" id="{0B542751-9C9E-374D-8EF0-B0DCAD97D98C}"/>
              </a:ext>
            </a:extLst>
          </p:cNvPr>
          <p:cNvSpPr txBox="1"/>
          <p:nvPr/>
        </p:nvSpPr>
        <p:spPr>
          <a:xfrm>
            <a:off x="8734567" y="2593075"/>
            <a:ext cx="2375971" cy="769441"/>
          </a:xfrm>
          <a:prstGeom prst="rect">
            <a:avLst/>
          </a:prstGeom>
          <a:noFill/>
        </p:spPr>
        <p:txBody>
          <a:bodyPr wrap="none" rtlCol="0">
            <a:spAutoFit/>
          </a:bodyPr>
          <a:lstStyle/>
          <a:p>
            <a:r>
              <a:rPr lang="en-US" sz="4400" i="1" dirty="0">
                <a:solidFill>
                  <a:srgbClr val="009051"/>
                </a:solidFill>
              </a:rPr>
              <a:t>b</a:t>
            </a:r>
            <a:r>
              <a:rPr lang="en-US" sz="4400" dirty="0">
                <a:solidFill>
                  <a:srgbClr val="009051"/>
                </a:solidFill>
              </a:rPr>
              <a:t>/</a:t>
            </a:r>
            <a:r>
              <a:rPr lang="en-US" sz="4400" i="1" dirty="0">
                <a:solidFill>
                  <a:srgbClr val="009051"/>
                </a:solidFill>
              </a:rPr>
              <a:t>a</a:t>
            </a:r>
            <a:r>
              <a:rPr lang="en-US" sz="4400" dirty="0">
                <a:solidFill>
                  <a:srgbClr val="009051"/>
                </a:solidFill>
              </a:rPr>
              <a:t> = 146</a:t>
            </a:r>
          </a:p>
        </p:txBody>
      </p:sp>
    </p:spTree>
    <p:extLst>
      <p:ext uri="{BB962C8B-B14F-4D97-AF65-F5344CB8AC3E}">
        <p14:creationId xmlns:p14="http://schemas.microsoft.com/office/powerpoint/2010/main" val="2428257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621300" cy="3477875"/>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a:t>
            </a:r>
            <a:r>
              <a:rPr lang="en-US" sz="4400" i="1" dirty="0">
                <a:solidFill>
                  <a:srgbClr val="009051"/>
                </a:solidFill>
                <a:effectLst/>
                <a:latin typeface="Calibri" panose="020F0502020204030204" pitchFamily="34" charset="0"/>
                <a:cs typeface="Calibri" panose="020F0502020204030204" pitchFamily="34" charset="0"/>
              </a:rPr>
              <a:t>a</a:t>
            </a:r>
            <a:r>
              <a:rPr lang="en-US" sz="4400" dirty="0">
                <a:solidFill>
                  <a:srgbClr val="009051"/>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b</a:t>
            </a:r>
            <a:r>
              <a:rPr lang="en-US" sz="4400" dirty="0">
                <a:solidFill>
                  <a:srgbClr val="009051"/>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temperature, </a:t>
            </a:r>
          </a:p>
          <a:p>
            <a:r>
              <a:rPr lang="en-US" sz="4400" b="1" dirty="0">
                <a:solidFill>
                  <a:srgbClr val="011893"/>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CO</a:t>
            </a:r>
            <a:r>
              <a:rPr lang="en-US" sz="4400" b="1" baseline="-25000" dirty="0">
                <a:solidFill>
                  <a:srgbClr val="011893"/>
                </a:solidFill>
                <a:effectLst/>
                <a:latin typeface="Calibri" panose="020F0502020204030204" pitchFamily="34" charset="0"/>
                <a:cs typeface="Calibri" panose="020F0502020204030204" pitchFamily="34" charset="0"/>
              </a:rPr>
              <a:t>2</a:t>
            </a:r>
            <a:r>
              <a:rPr lang="en-US" sz="4400" b="1" dirty="0">
                <a:solidFill>
                  <a:srgbClr val="011893"/>
                </a:solidFill>
                <a:effectLst/>
                <a:latin typeface="Calibri" panose="020F0502020204030204" pitchFamily="34" charset="0"/>
                <a:cs typeface="Calibri" panose="020F0502020204030204" pitchFamily="34" charset="0"/>
              </a:rPr>
              <a:t>, </a:t>
            </a:r>
          </a:p>
          <a:p>
            <a:r>
              <a:rPr lang="en-US" sz="4400" b="1" dirty="0">
                <a:solidFill>
                  <a:srgbClr val="011893"/>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vapor pressure deficit</a:t>
            </a:r>
            <a:r>
              <a:rPr lang="en-US" sz="4400" dirty="0">
                <a:solidFill>
                  <a:srgbClr val="009051"/>
                </a:solidFill>
                <a:effectLst/>
                <a:latin typeface="Calibri" panose="020F0502020204030204" pitchFamily="34" charset="0"/>
                <a:cs typeface="Calibri" panose="020F0502020204030204" pitchFamily="34" charset="0"/>
              </a:rPr>
              <a:t>}</a:t>
            </a:r>
            <a:endParaRPr lang="en-US" sz="9600" dirty="0">
              <a:solidFill>
                <a:srgbClr val="00905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EDE0094-376B-4E4A-ADE2-493BF982998E}"/>
              </a:ext>
            </a:extLst>
          </p:cNvPr>
          <p:cNvSpPr txBox="1"/>
          <p:nvPr/>
        </p:nvSpPr>
        <p:spPr>
          <a:xfrm>
            <a:off x="8460475" y="3343702"/>
            <a:ext cx="3090783" cy="1200329"/>
          </a:xfrm>
          <a:prstGeom prst="rect">
            <a:avLst/>
          </a:prstGeom>
          <a:noFill/>
          <a:ln>
            <a:solidFill>
              <a:srgbClr val="011893"/>
            </a:solidFill>
          </a:ln>
        </p:spPr>
        <p:txBody>
          <a:bodyPr wrap="none" rtlCol="0">
            <a:spAutoFit/>
          </a:bodyPr>
          <a:lstStyle/>
          <a:p>
            <a:r>
              <a:rPr lang="en-US" sz="3600" b="1" dirty="0">
                <a:solidFill>
                  <a:srgbClr val="011893"/>
                </a:solidFill>
              </a:rPr>
              <a:t>Environmental </a:t>
            </a:r>
          </a:p>
          <a:p>
            <a:r>
              <a:rPr lang="en-US" sz="3600" b="1" dirty="0">
                <a:solidFill>
                  <a:srgbClr val="011893"/>
                </a:solidFill>
              </a:rPr>
              <a:t>variables</a:t>
            </a:r>
          </a:p>
        </p:txBody>
      </p:sp>
    </p:spTree>
    <p:extLst>
      <p:ext uri="{BB962C8B-B14F-4D97-AF65-F5344CB8AC3E}">
        <p14:creationId xmlns:p14="http://schemas.microsoft.com/office/powerpoint/2010/main" val="444790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increases with temperature because of greater photorespiration</a:t>
            </a:r>
            <a:endParaRPr lang="en-US" sz="3600" dirty="0"/>
          </a:p>
        </p:txBody>
      </p:sp>
    </p:spTree>
    <p:extLst>
      <p:ext uri="{BB962C8B-B14F-4D97-AF65-F5344CB8AC3E}">
        <p14:creationId xmlns:p14="http://schemas.microsoft.com/office/powerpoint/2010/main" val="1201877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VPD because of greater water loss</a:t>
            </a:r>
            <a:endParaRPr lang="en-US" sz="3600" dirty="0"/>
          </a:p>
        </p:txBody>
      </p:sp>
      <p:pic>
        <p:nvPicPr>
          <p:cNvPr id="5" name="Picture 4">
            <a:extLst>
              <a:ext uri="{FF2B5EF4-FFF2-40B4-BE49-F238E27FC236}">
                <a16:creationId xmlns:a16="http://schemas.microsoft.com/office/drawing/2014/main" id="{07061FA3-D688-8B49-BE9E-F3364822114C}"/>
              </a:ext>
            </a:extLst>
          </p:cNvPr>
          <p:cNvPicPr>
            <a:picLocks noChangeAspect="1"/>
          </p:cNvPicPr>
          <p:nvPr/>
        </p:nvPicPr>
        <p:blipFill>
          <a:blip r:embed="rId3"/>
          <a:stretch>
            <a:fillRect/>
          </a:stretch>
        </p:blipFill>
        <p:spPr>
          <a:xfrm>
            <a:off x="827490" y="0"/>
            <a:ext cx="6388100" cy="6667500"/>
          </a:xfrm>
          <a:prstGeom prst="rect">
            <a:avLst/>
          </a:prstGeom>
        </p:spPr>
      </p:pic>
    </p:spTree>
    <p:extLst>
      <p:ext uri="{BB962C8B-B14F-4D97-AF65-F5344CB8AC3E}">
        <p14:creationId xmlns:p14="http://schemas.microsoft.com/office/powerpoint/2010/main" val="4112424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elevation because of greater VPD</a:t>
            </a:r>
            <a:endParaRPr lang="en-US" sz="3600" dirty="0"/>
          </a:p>
        </p:txBody>
      </p:sp>
      <p:pic>
        <p:nvPicPr>
          <p:cNvPr id="5" name="Picture 4">
            <a:extLst>
              <a:ext uri="{FF2B5EF4-FFF2-40B4-BE49-F238E27FC236}">
                <a16:creationId xmlns:a16="http://schemas.microsoft.com/office/drawing/2014/main" id="{E9DF15D2-41DC-3E47-83CB-FCBBA45AD625}"/>
              </a:ext>
            </a:extLst>
          </p:cNvPr>
          <p:cNvPicPr>
            <a:picLocks noChangeAspect="1"/>
          </p:cNvPicPr>
          <p:nvPr/>
        </p:nvPicPr>
        <p:blipFill>
          <a:blip r:embed="rId3"/>
          <a:stretch>
            <a:fillRect/>
          </a:stretch>
        </p:blipFill>
        <p:spPr>
          <a:xfrm>
            <a:off x="827490" y="110466"/>
            <a:ext cx="6388100" cy="6667500"/>
          </a:xfrm>
          <a:prstGeom prst="rect">
            <a:avLst/>
          </a:prstGeom>
        </p:spPr>
      </p:pic>
    </p:spTree>
    <p:extLst>
      <p:ext uri="{BB962C8B-B14F-4D97-AF65-F5344CB8AC3E}">
        <p14:creationId xmlns:p14="http://schemas.microsoft.com/office/powerpoint/2010/main" val="2597155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862322"/>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elevation because of lower openness needed to satisfy Rubisco</a:t>
            </a:r>
            <a:endParaRPr lang="en-US" sz="3600" dirty="0"/>
          </a:p>
        </p:txBody>
      </p:sp>
      <p:pic>
        <p:nvPicPr>
          <p:cNvPr id="5" name="Picture 4">
            <a:extLst>
              <a:ext uri="{FF2B5EF4-FFF2-40B4-BE49-F238E27FC236}">
                <a16:creationId xmlns:a16="http://schemas.microsoft.com/office/drawing/2014/main" id="{E9DF15D2-41DC-3E47-83CB-FCBBA45AD625}"/>
              </a:ext>
            </a:extLst>
          </p:cNvPr>
          <p:cNvPicPr>
            <a:picLocks noChangeAspect="1"/>
          </p:cNvPicPr>
          <p:nvPr/>
        </p:nvPicPr>
        <p:blipFill>
          <a:blip r:embed="rId3"/>
          <a:stretch>
            <a:fillRect/>
          </a:stretch>
        </p:blipFill>
        <p:spPr>
          <a:xfrm>
            <a:off x="827490" y="110466"/>
            <a:ext cx="6388100" cy="6667500"/>
          </a:xfrm>
          <a:prstGeom prst="rect">
            <a:avLst/>
          </a:prstGeom>
        </p:spPr>
      </p:pic>
      <p:pic>
        <p:nvPicPr>
          <p:cNvPr id="6" name="Picture 5">
            <a:extLst>
              <a:ext uri="{FF2B5EF4-FFF2-40B4-BE49-F238E27FC236}">
                <a16:creationId xmlns:a16="http://schemas.microsoft.com/office/drawing/2014/main" id="{84495DCE-BB78-3944-967B-D93077653537}"/>
              </a:ext>
            </a:extLst>
          </p:cNvPr>
          <p:cNvPicPr>
            <a:picLocks noChangeAspect="1"/>
          </p:cNvPicPr>
          <p:nvPr/>
        </p:nvPicPr>
        <p:blipFill>
          <a:blip r:embed="rId4"/>
          <a:stretch>
            <a:fillRect/>
          </a:stretch>
        </p:blipFill>
        <p:spPr>
          <a:xfrm>
            <a:off x="827490" y="110466"/>
            <a:ext cx="6388100" cy="6667500"/>
          </a:xfrm>
          <a:prstGeom prst="rect">
            <a:avLst/>
          </a:prstGeom>
        </p:spPr>
      </p:pic>
    </p:spTree>
    <p:extLst>
      <p:ext uri="{BB962C8B-B14F-4D97-AF65-F5344CB8AC3E}">
        <p14:creationId xmlns:p14="http://schemas.microsoft.com/office/powerpoint/2010/main" val="35803875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17090-D64B-2A42-8ECF-D1DDAD17A034}"/>
              </a:ext>
            </a:extLst>
          </p:cNvPr>
          <p:cNvSpPr>
            <a:spLocks noGrp="1"/>
          </p:cNvSpPr>
          <p:nvPr>
            <p:ph type="title"/>
          </p:nvPr>
        </p:nvSpPr>
        <p:spPr/>
        <p:txBody>
          <a:bodyPr/>
          <a:lstStyle/>
          <a:p>
            <a:r>
              <a:rPr lang="en-US" dirty="0"/>
              <a:t>Globally, </a:t>
            </a:r>
            <a:r>
              <a:rPr lang="el-GR" i="1" dirty="0">
                <a:cs typeface="Calibri" panose="020F0502020204030204" pitchFamily="34" charset="0"/>
              </a:rPr>
              <a:t>χ</a:t>
            </a:r>
            <a:r>
              <a:rPr lang="en-US" dirty="0">
                <a:cs typeface="Calibri" panose="020F0502020204030204" pitchFamily="34" charset="0"/>
              </a:rPr>
              <a:t> is optimized</a:t>
            </a:r>
            <a:endParaRPr lang="en-US" dirty="0"/>
          </a:p>
        </p:txBody>
      </p:sp>
      <p:pic>
        <p:nvPicPr>
          <p:cNvPr id="4" name="Picture 3">
            <a:extLst>
              <a:ext uri="{FF2B5EF4-FFF2-40B4-BE49-F238E27FC236}">
                <a16:creationId xmlns:a16="http://schemas.microsoft.com/office/drawing/2014/main" id="{97FF5AFF-88A5-764C-9020-9E5BCA623259}"/>
              </a:ext>
            </a:extLst>
          </p:cNvPr>
          <p:cNvPicPr>
            <a:picLocks noChangeAspect="1"/>
          </p:cNvPicPr>
          <p:nvPr/>
        </p:nvPicPr>
        <p:blipFill>
          <a:blip r:embed="rId2"/>
          <a:stretch>
            <a:fillRect/>
          </a:stretch>
        </p:blipFill>
        <p:spPr>
          <a:xfrm>
            <a:off x="2797197" y="1830484"/>
            <a:ext cx="6597605" cy="4672674"/>
          </a:xfrm>
          <a:prstGeom prst="rect">
            <a:avLst/>
          </a:prstGeom>
        </p:spPr>
      </p:pic>
    </p:spTree>
    <p:extLst>
      <p:ext uri="{BB962C8B-B14F-4D97-AF65-F5344CB8AC3E}">
        <p14:creationId xmlns:p14="http://schemas.microsoft.com/office/powerpoint/2010/main" val="3305417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40273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a:t>
            </a:r>
            <a:r>
              <a:rPr lang="en-US" sz="4400" b="1" dirty="0">
                <a:solidFill>
                  <a:srgbClr val="011893"/>
                </a:solidFill>
              </a:rPr>
              <a:t>photosynthetic biochemistry</a:t>
            </a:r>
            <a:r>
              <a:rPr lang="en-US" sz="4400" dirty="0">
                <a:solidFill>
                  <a:srgbClr val="009051"/>
                </a:solidFill>
              </a:rPr>
              <a:t>}</a:t>
            </a:r>
          </a:p>
        </p:txBody>
      </p:sp>
    </p:spTree>
    <p:extLst>
      <p:ext uri="{BB962C8B-B14F-4D97-AF65-F5344CB8AC3E}">
        <p14:creationId xmlns:p14="http://schemas.microsoft.com/office/powerpoint/2010/main" val="1026959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
        <p:nvSpPr>
          <p:cNvPr id="6" name="TextBox 5"/>
          <p:cNvSpPr txBox="1"/>
          <p:nvPr/>
        </p:nvSpPr>
        <p:spPr>
          <a:xfrm>
            <a:off x="9927149" y="6488668"/>
            <a:ext cx="2264851" cy="369332"/>
          </a:xfrm>
          <a:prstGeom prst="rect">
            <a:avLst/>
          </a:prstGeom>
          <a:noFill/>
        </p:spPr>
        <p:txBody>
          <a:bodyPr wrap="none" rtlCol="0">
            <a:spAutoFit/>
          </a:bodyPr>
          <a:lstStyle/>
          <a:p>
            <a:r>
              <a:rPr lang="en-US"/>
              <a:t>Data from IPCC (2013)</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119809"/>
            <a:ext cx="5738192" cy="5738192"/>
          </a:xfrm>
          <a:prstGeom prst="rect">
            <a:avLst/>
          </a:prstGeom>
        </p:spPr>
      </p:pic>
      <p:sp>
        <p:nvSpPr>
          <p:cNvPr id="8" name="Rectangle 7"/>
          <p:cNvSpPr/>
          <p:nvPr/>
        </p:nvSpPr>
        <p:spPr>
          <a:xfrm>
            <a:off x="4559643" y="2248930"/>
            <a:ext cx="531341" cy="3015048"/>
          </a:xfrm>
          <a:prstGeom prst="rect">
            <a:avLst/>
          </a:prstGeom>
          <a:noFill/>
          <a:ln w="762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11893"/>
              </a:solidFill>
            </a:endParaRPr>
          </a:p>
        </p:txBody>
      </p:sp>
      <p:sp>
        <p:nvSpPr>
          <p:cNvPr id="9" name="TextBox 8"/>
          <p:cNvSpPr txBox="1"/>
          <p:nvPr/>
        </p:nvSpPr>
        <p:spPr>
          <a:xfrm>
            <a:off x="6339016" y="2076040"/>
            <a:ext cx="2704202" cy="584775"/>
          </a:xfrm>
          <a:prstGeom prst="rect">
            <a:avLst/>
          </a:prstGeom>
          <a:solidFill>
            <a:schemeClr val="bg1"/>
          </a:solidFill>
          <a:ln>
            <a:noFill/>
          </a:ln>
        </p:spPr>
        <p:txBody>
          <a:bodyPr wrap="none" rtlCol="0">
            <a:spAutoFit/>
          </a:bodyPr>
          <a:lstStyle/>
          <a:p>
            <a:r>
              <a:rPr lang="en-US" sz="3200">
                <a:solidFill>
                  <a:srgbClr val="011893"/>
                </a:solidFill>
              </a:rPr>
              <a:t>Photosynthesis</a:t>
            </a:r>
          </a:p>
        </p:txBody>
      </p:sp>
      <p:cxnSp>
        <p:nvCxnSpPr>
          <p:cNvPr id="11" name="Straight Arrow Connector 10"/>
          <p:cNvCxnSpPr/>
          <p:nvPr/>
        </p:nvCxnSpPr>
        <p:spPr>
          <a:xfrm flipH="1">
            <a:off x="5090984" y="2445372"/>
            <a:ext cx="1223319" cy="0"/>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508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A4D7D-296E-504A-9E08-6C58B1D8C701}"/>
              </a:ext>
            </a:extLst>
          </p:cNvPr>
          <p:cNvSpPr>
            <a:spLocks noGrp="1"/>
          </p:cNvSpPr>
          <p:nvPr>
            <p:ph type="title"/>
          </p:nvPr>
        </p:nvSpPr>
        <p:spPr/>
        <p:txBody>
          <a:bodyPr/>
          <a:lstStyle/>
          <a:p>
            <a:r>
              <a:rPr lang="en-US" dirty="0"/>
              <a:t>Biochemistry optimization: </a:t>
            </a:r>
            <a:r>
              <a:rPr lang="en-US" dirty="0">
                <a:solidFill>
                  <a:srgbClr val="011893"/>
                </a:solidFill>
              </a:rPr>
              <a:t>Coordination hypothesis</a:t>
            </a:r>
          </a:p>
        </p:txBody>
      </p:sp>
      <p:sp>
        <p:nvSpPr>
          <p:cNvPr id="3" name="Content Placeholder 2">
            <a:extLst>
              <a:ext uri="{FF2B5EF4-FFF2-40B4-BE49-F238E27FC236}">
                <a16:creationId xmlns:a16="http://schemas.microsoft.com/office/drawing/2014/main" id="{3701623F-339E-1740-8712-AF885DA7B0D3}"/>
              </a:ext>
            </a:extLst>
          </p:cNvPr>
          <p:cNvSpPr>
            <a:spLocks noGrp="1"/>
          </p:cNvSpPr>
          <p:nvPr>
            <p:ph idx="1"/>
          </p:nvPr>
        </p:nvSpPr>
        <p:spPr/>
        <p:txBody>
          <a:bodyPr>
            <a:normAutofit/>
          </a:bodyPr>
          <a:lstStyle/>
          <a:p>
            <a:pPr marL="0" indent="0">
              <a:buNone/>
            </a:pPr>
            <a:r>
              <a:rPr lang="en-US" sz="3600" dirty="0">
                <a:solidFill>
                  <a:srgbClr val="011893"/>
                </a:solidFill>
              </a:rPr>
              <a:t>Under a given set of environmental conditions, photosynthesis may be limited by </a:t>
            </a:r>
            <a:r>
              <a:rPr lang="en-US" sz="3600" b="1" dirty="0">
                <a:solidFill>
                  <a:srgbClr val="009051"/>
                </a:solidFill>
              </a:rPr>
              <a:t>Rubisco carboxylation rate</a:t>
            </a:r>
            <a:r>
              <a:rPr lang="en-US" sz="3600" dirty="0">
                <a:solidFill>
                  <a:srgbClr val="011893"/>
                </a:solidFill>
              </a:rPr>
              <a:t> or </a:t>
            </a:r>
            <a:r>
              <a:rPr lang="en-US" sz="3600" b="1" dirty="0">
                <a:solidFill>
                  <a:srgbClr val="009051"/>
                </a:solidFill>
              </a:rPr>
              <a:t>electron transport rate to regenerate Rubisco</a:t>
            </a:r>
          </a:p>
          <a:p>
            <a:pPr marL="0" indent="0">
              <a:buNone/>
            </a:pPr>
            <a:endParaRPr lang="en-US" sz="3600" dirty="0">
              <a:solidFill>
                <a:srgbClr val="011893"/>
              </a:solidFill>
            </a:endParaRPr>
          </a:p>
          <a:p>
            <a:pPr marL="0" indent="0">
              <a:buNone/>
            </a:pPr>
            <a:r>
              <a:rPr lang="en-US" sz="3600" dirty="0">
                <a:solidFill>
                  <a:srgbClr val="011893"/>
                </a:solidFill>
              </a:rPr>
              <a:t>Optimally, plants will coordinate their biochemistry to be equally limited by both rates</a:t>
            </a:r>
          </a:p>
        </p:txBody>
      </p:sp>
    </p:spTree>
    <p:extLst>
      <p:ext uri="{BB962C8B-B14F-4D97-AF65-F5344CB8AC3E}">
        <p14:creationId xmlns:p14="http://schemas.microsoft.com/office/powerpoint/2010/main" val="3755258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Coordination of photosynthesis</a:t>
            </a:r>
          </a:p>
        </p:txBody>
      </p:sp>
      <p:sp>
        <p:nvSpPr>
          <p:cNvPr id="5" name="TextBox 4"/>
          <p:cNvSpPr txBox="1"/>
          <p:nvPr/>
        </p:nvSpPr>
        <p:spPr>
          <a:xfrm>
            <a:off x="3644153" y="2837329"/>
            <a:ext cx="4562467" cy="2215991"/>
          </a:xfrm>
          <a:prstGeom prst="rect">
            <a:avLst/>
          </a:prstGeom>
          <a:noFill/>
        </p:spPr>
        <p:txBody>
          <a:bodyPr wrap="none" rtlCol="0">
            <a:spAutoFit/>
          </a:bodyPr>
          <a:lstStyle/>
          <a:p>
            <a:r>
              <a:rPr lang="en-US" sz="13800" i="1" dirty="0">
                <a:solidFill>
                  <a:srgbClr val="009051"/>
                </a:solidFill>
              </a:rPr>
              <a:t>A</a:t>
            </a:r>
            <a:r>
              <a:rPr lang="en-US" sz="13800" baseline="-25000" dirty="0">
                <a:solidFill>
                  <a:srgbClr val="009051"/>
                </a:solidFill>
              </a:rPr>
              <a:t>c </a:t>
            </a:r>
            <a:r>
              <a:rPr lang="en-US" sz="13800" dirty="0">
                <a:solidFill>
                  <a:srgbClr val="009051"/>
                </a:solidFill>
              </a:rPr>
              <a:t>= </a:t>
            </a:r>
            <a:r>
              <a:rPr lang="en-US" sz="13800" i="1" dirty="0" err="1">
                <a:solidFill>
                  <a:srgbClr val="009051"/>
                </a:solidFill>
              </a:rPr>
              <a:t>A</a:t>
            </a:r>
            <a:r>
              <a:rPr lang="en-US" sz="13800" baseline="-25000" dirty="0" err="1">
                <a:solidFill>
                  <a:srgbClr val="009051"/>
                </a:solidFill>
              </a:rPr>
              <a:t>j</a:t>
            </a:r>
            <a:endParaRPr lang="en-US" sz="13800" dirty="0">
              <a:solidFill>
                <a:srgbClr val="009051"/>
              </a:solidFill>
            </a:endParaRPr>
          </a:p>
        </p:txBody>
      </p:sp>
      <p:sp>
        <p:nvSpPr>
          <p:cNvPr id="3" name="TextBox 2"/>
          <p:cNvSpPr txBox="1"/>
          <p:nvPr/>
        </p:nvSpPr>
        <p:spPr>
          <a:xfrm>
            <a:off x="1183341" y="2190998"/>
            <a:ext cx="2319609" cy="646331"/>
          </a:xfrm>
          <a:prstGeom prst="rect">
            <a:avLst/>
          </a:prstGeom>
          <a:noFill/>
        </p:spPr>
        <p:txBody>
          <a:bodyPr wrap="none" rtlCol="0">
            <a:spAutoFit/>
          </a:bodyPr>
          <a:lstStyle/>
          <a:p>
            <a:r>
              <a:rPr lang="en-US" sz="3600" dirty="0"/>
              <a:t>Optimally</a:t>
            </a:r>
            <a:r>
              <a:rPr lang="mr-IN" sz="3600" dirty="0"/>
              <a:t>…</a:t>
            </a:r>
            <a:endParaRPr lang="en-US" sz="3600" dirty="0"/>
          </a:p>
        </p:txBody>
      </p:sp>
      <p:sp>
        <p:nvSpPr>
          <p:cNvPr id="6" name="TextBox 5"/>
          <p:cNvSpPr txBox="1"/>
          <p:nvPr/>
        </p:nvSpPr>
        <p:spPr>
          <a:xfrm>
            <a:off x="596153" y="5637928"/>
            <a:ext cx="4831515" cy="461665"/>
          </a:xfrm>
          <a:prstGeom prst="rect">
            <a:avLst/>
          </a:prstGeom>
          <a:noFill/>
        </p:spPr>
        <p:txBody>
          <a:bodyPr wrap="none" rtlCol="0">
            <a:spAutoFit/>
          </a:bodyPr>
          <a:lstStyle/>
          <a:p>
            <a:r>
              <a:rPr lang="en-US" sz="2400" dirty="0">
                <a:solidFill>
                  <a:srgbClr val="011893"/>
                </a:solidFill>
              </a:rPr>
              <a:t>Carboxylation-limited photosynthesis</a:t>
            </a:r>
          </a:p>
        </p:txBody>
      </p:sp>
      <p:cxnSp>
        <p:nvCxnSpPr>
          <p:cNvPr id="7" name="Straight Arrow Connector 6"/>
          <p:cNvCxnSpPr>
            <a:stCxn id="6" idx="0"/>
          </p:cNvCxnSpPr>
          <p:nvPr/>
        </p:nvCxnSpPr>
        <p:spPr>
          <a:xfrm flipV="1">
            <a:off x="3011911" y="4733366"/>
            <a:ext cx="491039" cy="904562"/>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250858" y="5452253"/>
            <a:ext cx="3941142" cy="830997"/>
          </a:xfrm>
          <a:prstGeom prst="rect">
            <a:avLst/>
          </a:prstGeom>
          <a:noFill/>
        </p:spPr>
        <p:txBody>
          <a:bodyPr wrap="square" rtlCol="0">
            <a:spAutoFit/>
          </a:bodyPr>
          <a:lstStyle/>
          <a:p>
            <a:r>
              <a:rPr lang="en-US" sz="2400" dirty="0">
                <a:solidFill>
                  <a:srgbClr val="011893"/>
                </a:solidFill>
              </a:rPr>
              <a:t>Electron transport-limited photosynthesis</a:t>
            </a:r>
          </a:p>
        </p:txBody>
      </p:sp>
      <p:cxnSp>
        <p:nvCxnSpPr>
          <p:cNvPr id="9" name="Straight Arrow Connector 8"/>
          <p:cNvCxnSpPr>
            <a:stCxn id="8" idx="0"/>
          </p:cNvCxnSpPr>
          <p:nvPr/>
        </p:nvCxnSpPr>
        <p:spPr>
          <a:xfrm flipH="1" flipV="1">
            <a:off x="8250858" y="4380931"/>
            <a:ext cx="1970571" cy="1071322"/>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8081319" y="-4207"/>
            <a:ext cx="4110681" cy="369332"/>
            <a:chOff x="8081319" y="-4207"/>
            <a:chExt cx="4110681" cy="369332"/>
          </a:xfrm>
        </p:grpSpPr>
        <p:sp>
          <p:nvSpPr>
            <p:cNvPr id="11" name="TextBox 10"/>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4173891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Coordination of photosynthesis</a:t>
            </a:r>
          </a:p>
        </p:txBody>
      </p:sp>
      <p:sp>
        <p:nvSpPr>
          <p:cNvPr id="7" name="TextBox 6"/>
          <p:cNvSpPr txBox="1"/>
          <p:nvPr/>
        </p:nvSpPr>
        <p:spPr>
          <a:xfrm>
            <a:off x="6796949" y="2604753"/>
            <a:ext cx="5032419" cy="954107"/>
          </a:xfrm>
          <a:prstGeom prst="rect">
            <a:avLst/>
          </a:prstGeom>
          <a:noFill/>
        </p:spPr>
        <p:txBody>
          <a:bodyPr wrap="square" rtlCol="0">
            <a:spAutoFit/>
          </a:bodyPr>
          <a:lstStyle/>
          <a:p>
            <a:r>
              <a:rPr lang="en-US" sz="2800" dirty="0">
                <a:solidFill>
                  <a:srgbClr val="011893"/>
                </a:solidFill>
              </a:rPr>
              <a:t>Carboxylation-limited photosynthesis</a:t>
            </a:r>
          </a:p>
        </p:txBody>
      </p:sp>
      <p:sp>
        <p:nvSpPr>
          <p:cNvPr id="8" name="TextBox 7"/>
          <p:cNvSpPr txBox="1"/>
          <p:nvPr/>
        </p:nvSpPr>
        <p:spPr>
          <a:xfrm>
            <a:off x="7028961" y="4304761"/>
            <a:ext cx="5163039" cy="954107"/>
          </a:xfrm>
          <a:prstGeom prst="rect">
            <a:avLst/>
          </a:prstGeom>
          <a:noFill/>
        </p:spPr>
        <p:txBody>
          <a:bodyPr wrap="square" rtlCol="0">
            <a:spAutoFit/>
          </a:bodyPr>
          <a:lstStyle/>
          <a:p>
            <a:r>
              <a:rPr lang="en-US" sz="2800" dirty="0">
                <a:solidFill>
                  <a:srgbClr val="011893"/>
                </a:solidFill>
              </a:rPr>
              <a:t>Electron transport-limited photosynthesis</a:t>
            </a:r>
          </a:p>
        </p:txBody>
      </p:sp>
      <p:sp>
        <p:nvSpPr>
          <p:cNvPr id="9" name="TextBox 8"/>
          <p:cNvSpPr txBox="1"/>
          <p:nvPr/>
        </p:nvSpPr>
        <p:spPr>
          <a:xfrm>
            <a:off x="10549" y="6488668"/>
            <a:ext cx="4552849" cy="369332"/>
          </a:xfrm>
          <a:prstGeom prst="rect">
            <a:avLst/>
          </a:prstGeom>
          <a:noFill/>
        </p:spPr>
        <p:txBody>
          <a:bodyPr wrap="none" rtlCol="0">
            <a:spAutoFit/>
          </a:bodyPr>
          <a:lstStyle/>
          <a:p>
            <a:r>
              <a:rPr lang="en-US" dirty="0"/>
              <a:t>Farquhar, von </a:t>
            </a:r>
            <a:r>
              <a:rPr lang="en-US" dirty="0" err="1"/>
              <a:t>Caemmer</a:t>
            </a:r>
            <a:r>
              <a:rPr lang="en-US" dirty="0"/>
              <a:t>, &amp; Berry (1980) </a:t>
            </a:r>
            <a:r>
              <a:rPr lang="en-US" i="1" dirty="0"/>
              <a:t>Planta</a:t>
            </a:r>
            <a:endParaRPr lang="en-US" dirty="0"/>
          </a:p>
        </p:txBody>
      </p:sp>
      <p:grpSp>
        <p:nvGrpSpPr>
          <p:cNvPr id="11" name="Group 10"/>
          <p:cNvGrpSpPr/>
          <p:nvPr/>
        </p:nvGrpSpPr>
        <p:grpSpPr>
          <a:xfrm>
            <a:off x="8081319" y="-4207"/>
            <a:ext cx="4110681" cy="369332"/>
            <a:chOff x="8081319" y="-4207"/>
            <a:chExt cx="4110681" cy="369332"/>
          </a:xfrm>
        </p:grpSpPr>
        <p:sp>
          <p:nvSpPr>
            <p:cNvPr id="12" name="TextBox 11"/>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726ECAD4-27AF-6447-A053-4ACEFC7E71E3}"/>
                  </a:ext>
                </a:extLst>
              </p:cNvPr>
              <p:cNvSpPr/>
              <p:nvPr/>
            </p:nvSpPr>
            <p:spPr>
              <a:xfrm>
                <a:off x="1904835" y="2485418"/>
                <a:ext cx="3908506" cy="124290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3600" smtClean="0">
                              <a:solidFill>
                                <a:srgbClr val="009051"/>
                              </a:solidFill>
                              <a:latin typeface="Cambria Math" panose="02040503050406030204" pitchFamily="18" charset="0"/>
                            </a:rPr>
                          </m:ctrlPr>
                        </m:sSubPr>
                        <m:e>
                          <m:r>
                            <a:rPr lang="en-US" sz="3600" i="1">
                              <a:solidFill>
                                <a:srgbClr val="009051"/>
                              </a:solidFill>
                              <a:latin typeface="Cambria Math" panose="02040503050406030204" pitchFamily="18" charset="0"/>
                            </a:rPr>
                            <m:t>𝐴</m:t>
                          </m:r>
                        </m:e>
                        <m:sub>
                          <m:r>
                            <a:rPr lang="en-US" sz="3600" i="1">
                              <a:solidFill>
                                <a:srgbClr val="009051"/>
                              </a:solidFill>
                              <a:latin typeface="Cambria Math" panose="02040503050406030204" pitchFamily="18" charset="0"/>
                            </a:rPr>
                            <m:t>𝑐</m:t>
                          </m:r>
                        </m:sub>
                      </m:sSub>
                      <m:r>
                        <a:rPr lang="en-US" sz="3600" i="0">
                          <a:solidFill>
                            <a:srgbClr val="009051"/>
                          </a:solidFill>
                          <a:latin typeface="Cambria Math" panose="02040503050406030204" pitchFamily="18" charset="0"/>
                        </a:rPr>
                        <m:t>=</m:t>
                      </m:r>
                      <m:sSub>
                        <m:sSubPr>
                          <m:ctrlPr>
                            <a:rPr lang="en-US" sz="3600" i="1">
                              <a:solidFill>
                                <a:srgbClr val="009051"/>
                              </a:solidFill>
                              <a:latin typeface="Cambria Math" panose="02040503050406030204" pitchFamily="18" charset="0"/>
                            </a:rPr>
                          </m:ctrlPr>
                        </m:sSubPr>
                        <m:e>
                          <m:r>
                            <a:rPr lang="en-US" sz="3600" i="1">
                              <a:solidFill>
                                <a:srgbClr val="009051"/>
                              </a:solidFill>
                              <a:latin typeface="Cambria Math" panose="02040503050406030204" pitchFamily="18" charset="0"/>
                            </a:rPr>
                            <m:t>𝑉</m:t>
                          </m:r>
                        </m:e>
                        <m:sub>
                          <m:r>
                            <a:rPr lang="en-US" sz="3600" i="1">
                              <a:solidFill>
                                <a:srgbClr val="009051"/>
                              </a:solidFill>
                              <a:latin typeface="Cambria Math" panose="02040503050406030204" pitchFamily="18" charset="0"/>
                            </a:rPr>
                            <m:t>𝑐𝑚𝑎𝑥</m:t>
                          </m:r>
                        </m:sub>
                      </m:sSub>
                      <m:f>
                        <m:fPr>
                          <m:ctrlPr>
                            <a:rPr lang="en-US" sz="3600" i="1">
                              <a:solidFill>
                                <a:srgbClr val="009051"/>
                              </a:solidFill>
                            </a:rPr>
                          </m:ctrlPr>
                        </m:fPr>
                        <m:num>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rPr>
                            <m:t>−</m:t>
                          </m:r>
                          <m:sSup>
                            <m:sSupPr>
                              <m:ctrlPr>
                                <a:rPr lang="en-US" sz="3600" i="1">
                                  <a:solidFill>
                                    <a:srgbClr val="009051"/>
                                  </a:solidFill>
                                </a:rPr>
                              </m:ctrlPr>
                            </m:sSupPr>
                            <m:e>
                              <m:r>
                                <m:rPr>
                                  <m:sty m:val="p"/>
                                </m:rPr>
                                <a:rPr lang="en-US" sz="3600">
                                  <a:solidFill>
                                    <a:srgbClr val="009051"/>
                                  </a:solidFill>
                                </a:rPr>
                                <m:t>Γ</m:t>
                              </m:r>
                            </m:e>
                            <m:sup>
                              <m:r>
                                <a:rPr lang="en-US" sz="3600" i="1">
                                  <a:solidFill>
                                    <a:srgbClr val="009051"/>
                                  </a:solidFill>
                                </a:rPr>
                                <m:t>∗</m:t>
                              </m:r>
                            </m:sup>
                          </m:sSup>
                        </m:num>
                        <m:den>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rPr>
                            <m:t>+</m:t>
                          </m:r>
                          <m:r>
                            <a:rPr lang="en-US" sz="3600" i="1">
                              <a:solidFill>
                                <a:srgbClr val="009051"/>
                              </a:solidFill>
                            </a:rPr>
                            <m:t>𝐾</m:t>
                          </m:r>
                        </m:den>
                      </m:f>
                    </m:oMath>
                  </m:oMathPara>
                </a14:m>
                <a:endParaRPr lang="en-US" sz="3600" dirty="0">
                  <a:solidFill>
                    <a:srgbClr val="009051"/>
                  </a:solidFill>
                </a:endParaRPr>
              </a:p>
            </p:txBody>
          </p:sp>
        </mc:Choice>
        <mc:Fallback>
          <p:sp>
            <p:nvSpPr>
              <p:cNvPr id="5" name="Rectangle 4">
                <a:extLst>
                  <a:ext uri="{FF2B5EF4-FFF2-40B4-BE49-F238E27FC236}">
                    <a16:creationId xmlns:a16="http://schemas.microsoft.com/office/drawing/2014/main" id="{726ECAD4-27AF-6447-A053-4ACEFC7E71E3}"/>
                  </a:ext>
                </a:extLst>
              </p:cNvPr>
              <p:cNvSpPr>
                <a:spLocks noRot="1" noChangeAspect="1" noMove="1" noResize="1" noEditPoints="1" noAdjustHandles="1" noChangeArrowheads="1" noChangeShapeType="1" noTextEdit="1"/>
              </p:cNvSpPr>
              <p:nvPr/>
            </p:nvSpPr>
            <p:spPr>
              <a:xfrm>
                <a:off x="1904835" y="2485418"/>
                <a:ext cx="3908506" cy="1242904"/>
              </a:xfrm>
              <a:prstGeom prst="rect">
                <a:avLst/>
              </a:prstGeom>
              <a:blipFill>
                <a:blip r:embed="rId3"/>
                <a:stretch>
                  <a:fillRect b="-404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572B2732-F05E-9B4A-A60C-B1BD1C44BE6A}"/>
                  </a:ext>
                </a:extLst>
              </p:cNvPr>
              <p:cNvSpPr/>
              <p:nvPr/>
            </p:nvSpPr>
            <p:spPr>
              <a:xfrm>
                <a:off x="2034550" y="4304761"/>
                <a:ext cx="3719928" cy="124290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3600" i="1" smtClean="0">
                              <a:solidFill>
                                <a:srgbClr val="009051"/>
                              </a:solidFill>
                              <a:effectLst/>
                              <a:latin typeface="Cambria Math" panose="02040503050406030204" pitchFamily="18" charset="0"/>
                            </a:rPr>
                          </m:ctrlPr>
                        </m:sSubPr>
                        <m:e>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𝐴</m:t>
                          </m:r>
                        </m:e>
                        <m:sub>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𝑗</m:t>
                          </m:r>
                        </m:sub>
                      </m:sSub>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m:t>
                      </m:r>
                      <m:d>
                        <m:dPr>
                          <m:ctrlPr>
                            <a:rPr lang="en-US" sz="3600" i="1">
                              <a:solidFill>
                                <a:srgbClr val="009051"/>
                              </a:solidFill>
                              <a:effectLst/>
                              <a:latin typeface="Cambria Math" panose="02040503050406030204" pitchFamily="18" charset="0"/>
                            </a:rPr>
                          </m:ctrlPr>
                        </m:dPr>
                        <m:e>
                          <m:f>
                            <m:fPr>
                              <m:ctrlPr>
                                <a:rPr lang="en-US" sz="3600" i="1">
                                  <a:solidFill>
                                    <a:srgbClr val="009051"/>
                                  </a:solidFill>
                                  <a:effectLst/>
                                  <a:latin typeface="Cambria Math" panose="02040503050406030204" pitchFamily="18" charset="0"/>
                                </a:rPr>
                              </m:ctrlPr>
                            </m:fPr>
                            <m:num>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𝐽</m:t>
                              </m:r>
                            </m:num>
                            <m:den>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4</m:t>
                              </m:r>
                            </m:den>
                          </m:f>
                        </m:e>
                      </m:d>
                      <m:f>
                        <m:fPr>
                          <m:ctrlPr>
                            <a:rPr lang="en-US" sz="3600" i="1">
                              <a:solidFill>
                                <a:srgbClr val="009051"/>
                              </a:solidFill>
                            </a:rPr>
                          </m:ctrlPr>
                        </m:fPr>
                        <m:num>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rPr>
                            <m:t>−</m:t>
                          </m:r>
                          <m:sSup>
                            <m:sSupPr>
                              <m:ctrlPr>
                                <a:rPr lang="en-US" sz="3600" i="1">
                                  <a:solidFill>
                                    <a:srgbClr val="009051"/>
                                  </a:solidFill>
                                </a:rPr>
                              </m:ctrlPr>
                            </m:sSupPr>
                            <m:e>
                              <m:r>
                                <m:rPr>
                                  <m:sty m:val="p"/>
                                </m:rPr>
                                <a:rPr lang="en-US" sz="3600">
                                  <a:solidFill>
                                    <a:srgbClr val="009051"/>
                                  </a:solidFill>
                                </a:rPr>
                                <m:t>Γ</m:t>
                              </m:r>
                            </m:e>
                            <m:sup>
                              <m:r>
                                <a:rPr lang="en-US" sz="3600" i="1">
                                  <a:solidFill>
                                    <a:srgbClr val="009051"/>
                                  </a:solidFill>
                                </a:rPr>
                                <m:t>∗</m:t>
                              </m:r>
                            </m:sup>
                          </m:sSup>
                        </m:num>
                        <m:den>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rPr>
                            <m:t>+</m:t>
                          </m:r>
                          <m:sSup>
                            <m:sSupPr>
                              <m:ctrlPr>
                                <a:rPr lang="en-US" sz="3600" i="1">
                                  <a:solidFill>
                                    <a:srgbClr val="009051"/>
                                  </a:solidFill>
                                </a:rPr>
                              </m:ctrlPr>
                            </m:sSupPr>
                            <m:e>
                              <m:r>
                                <a:rPr lang="en-US" sz="3600">
                                  <a:solidFill>
                                    <a:srgbClr val="009051"/>
                                  </a:solidFill>
                                </a:rPr>
                                <m:t>2</m:t>
                              </m:r>
                              <m:r>
                                <m:rPr>
                                  <m:sty m:val="p"/>
                                </m:rPr>
                                <a:rPr lang="en-US" sz="3600">
                                  <a:solidFill>
                                    <a:srgbClr val="009051"/>
                                  </a:solidFill>
                                </a:rPr>
                                <m:t>Γ</m:t>
                              </m:r>
                            </m:e>
                            <m:sup>
                              <m:r>
                                <a:rPr lang="en-US" sz="3600" i="1">
                                  <a:solidFill>
                                    <a:srgbClr val="009051"/>
                                  </a:solidFill>
                                </a:rPr>
                                <m:t>∗</m:t>
                              </m:r>
                            </m:sup>
                          </m:sSup>
                        </m:den>
                      </m:f>
                    </m:oMath>
                  </m:oMathPara>
                </a14:m>
                <a:endParaRPr lang="en-US" sz="3600" dirty="0">
                  <a:solidFill>
                    <a:srgbClr val="009051"/>
                  </a:solidFill>
                </a:endParaRPr>
              </a:p>
            </p:txBody>
          </p:sp>
        </mc:Choice>
        <mc:Fallback>
          <p:sp>
            <p:nvSpPr>
              <p:cNvPr id="6" name="Rectangle 5">
                <a:extLst>
                  <a:ext uri="{FF2B5EF4-FFF2-40B4-BE49-F238E27FC236}">
                    <a16:creationId xmlns:a16="http://schemas.microsoft.com/office/drawing/2014/main" id="{572B2732-F05E-9B4A-A60C-B1BD1C44BE6A}"/>
                  </a:ext>
                </a:extLst>
              </p:cNvPr>
              <p:cNvSpPr>
                <a:spLocks noRot="1" noChangeAspect="1" noMove="1" noResize="1" noEditPoints="1" noAdjustHandles="1" noChangeArrowheads="1" noChangeShapeType="1" noTextEdit="1"/>
              </p:cNvSpPr>
              <p:nvPr/>
            </p:nvSpPr>
            <p:spPr>
              <a:xfrm>
                <a:off x="2034550" y="4304761"/>
                <a:ext cx="3719928" cy="1242904"/>
              </a:xfrm>
              <a:prstGeom prst="rect">
                <a:avLst/>
              </a:prstGeom>
              <a:blipFill>
                <a:blip r:embed="rId4"/>
                <a:stretch>
                  <a:fillRect b="-4040"/>
                </a:stretch>
              </a:blipFill>
            </p:spPr>
            <p:txBody>
              <a:bodyPr/>
              <a:lstStyle/>
              <a:p>
                <a:r>
                  <a:rPr lang="en-US">
                    <a:noFill/>
                  </a:rPr>
                  <a:t> </a:t>
                </a:r>
              </a:p>
            </p:txBody>
          </p:sp>
        </mc:Fallback>
      </mc:AlternateContent>
    </p:spTree>
    <p:extLst>
      <p:ext uri="{BB962C8B-B14F-4D97-AF65-F5344CB8AC3E}">
        <p14:creationId xmlns:p14="http://schemas.microsoft.com/office/powerpoint/2010/main" val="287762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Coordination of photosynthesis</a:t>
            </a:r>
          </a:p>
        </p:txBody>
      </p:sp>
      <p:sp>
        <p:nvSpPr>
          <p:cNvPr id="9" name="TextBox 8"/>
          <p:cNvSpPr txBox="1"/>
          <p:nvPr/>
        </p:nvSpPr>
        <p:spPr>
          <a:xfrm>
            <a:off x="10549" y="6488668"/>
            <a:ext cx="4552849" cy="369332"/>
          </a:xfrm>
          <a:prstGeom prst="rect">
            <a:avLst/>
          </a:prstGeom>
          <a:noFill/>
        </p:spPr>
        <p:txBody>
          <a:bodyPr wrap="none" rtlCol="0">
            <a:spAutoFit/>
          </a:bodyPr>
          <a:lstStyle/>
          <a:p>
            <a:r>
              <a:rPr lang="en-US" dirty="0"/>
              <a:t>Farquhar, von </a:t>
            </a:r>
            <a:r>
              <a:rPr lang="en-US" dirty="0" err="1"/>
              <a:t>Caemmer</a:t>
            </a:r>
            <a:r>
              <a:rPr lang="en-US" dirty="0"/>
              <a:t>, &amp; Berry (1980) </a:t>
            </a:r>
            <a:r>
              <a:rPr lang="en-US" i="1" dirty="0"/>
              <a:t>Planta</a:t>
            </a:r>
            <a:endParaRPr lang="en-US" dirty="0"/>
          </a:p>
        </p:txBody>
      </p:sp>
      <p:grpSp>
        <p:nvGrpSpPr>
          <p:cNvPr id="11" name="Group 10"/>
          <p:cNvGrpSpPr/>
          <p:nvPr/>
        </p:nvGrpSpPr>
        <p:grpSpPr>
          <a:xfrm>
            <a:off x="8081319" y="-4207"/>
            <a:ext cx="4110681" cy="369332"/>
            <a:chOff x="8081319" y="-4207"/>
            <a:chExt cx="4110681" cy="369332"/>
          </a:xfrm>
        </p:grpSpPr>
        <p:sp>
          <p:nvSpPr>
            <p:cNvPr id="12" name="TextBox 11"/>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726ECAD4-27AF-6447-A053-4ACEFC7E71E3}"/>
                  </a:ext>
                </a:extLst>
              </p:cNvPr>
              <p:cNvSpPr/>
              <p:nvPr/>
            </p:nvSpPr>
            <p:spPr>
              <a:xfrm>
                <a:off x="2274408" y="3920201"/>
                <a:ext cx="5806911" cy="124290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ctrlPr>
                            <a:rPr lang="en-US" sz="3600" i="1" smtClean="0">
                              <a:solidFill>
                                <a:srgbClr val="009051"/>
                              </a:solidFill>
                              <a:effectLst/>
                              <a:latin typeface="Cambria Math" panose="02040503050406030204" pitchFamily="18" charset="0"/>
                            </a:rPr>
                          </m:ctrlPr>
                        </m:dPr>
                        <m:e>
                          <m:f>
                            <m:fPr>
                              <m:ctrlPr>
                                <a:rPr lang="en-US" sz="3600" i="1">
                                  <a:solidFill>
                                    <a:srgbClr val="009051"/>
                                  </a:solidFill>
                                  <a:effectLst/>
                                  <a:latin typeface="Cambria Math" panose="02040503050406030204" pitchFamily="18" charset="0"/>
                                </a:rPr>
                              </m:ctrlPr>
                            </m:fPr>
                            <m:num>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𝐽</m:t>
                              </m:r>
                            </m:num>
                            <m:den>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4</m:t>
                              </m:r>
                            </m:den>
                          </m:f>
                        </m:e>
                      </m:d>
                      <m:f>
                        <m:fPr>
                          <m:ctrlPr>
                            <a:rPr lang="en-US" sz="3600" i="1">
                              <a:solidFill>
                                <a:srgbClr val="009051"/>
                              </a:solidFill>
                              <a:latin typeface="Cambria Math" panose="02040503050406030204" pitchFamily="18" charset="0"/>
                            </a:rPr>
                          </m:ctrlPr>
                        </m:fPr>
                        <m:num>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latin typeface="Cambria Math" panose="02040503050406030204" pitchFamily="18" charset="0"/>
                            </a:rPr>
                            <m:t>−</m:t>
                          </m:r>
                          <m:sSup>
                            <m:sSupPr>
                              <m:ctrlPr>
                                <a:rPr lang="en-US" sz="3600" i="1">
                                  <a:solidFill>
                                    <a:srgbClr val="009051"/>
                                  </a:solidFill>
                                  <a:latin typeface="Cambria Math" panose="02040503050406030204" pitchFamily="18" charset="0"/>
                                </a:rPr>
                              </m:ctrlPr>
                            </m:sSupPr>
                            <m:e>
                              <m:r>
                                <m:rPr>
                                  <m:sty m:val="p"/>
                                </m:rPr>
                                <a:rPr lang="en-US" sz="3600">
                                  <a:solidFill>
                                    <a:srgbClr val="009051"/>
                                  </a:solidFill>
                                  <a:latin typeface="Cambria Math" panose="02040503050406030204" pitchFamily="18" charset="0"/>
                                </a:rPr>
                                <m:t>Γ</m:t>
                              </m:r>
                            </m:e>
                            <m:sup>
                              <m:r>
                                <a:rPr lang="en-US" sz="3600" i="1">
                                  <a:solidFill>
                                    <a:srgbClr val="009051"/>
                                  </a:solidFill>
                                  <a:latin typeface="Cambria Math" panose="02040503050406030204" pitchFamily="18" charset="0"/>
                                </a:rPr>
                                <m:t>∗</m:t>
                              </m:r>
                            </m:sup>
                          </m:sSup>
                        </m:num>
                        <m:den>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latin typeface="Cambria Math" panose="02040503050406030204" pitchFamily="18" charset="0"/>
                            </a:rPr>
                            <m:t>+</m:t>
                          </m:r>
                          <m:sSup>
                            <m:sSupPr>
                              <m:ctrlPr>
                                <a:rPr lang="en-US" sz="3600" i="1">
                                  <a:solidFill>
                                    <a:srgbClr val="009051"/>
                                  </a:solidFill>
                                  <a:latin typeface="Cambria Math" panose="02040503050406030204" pitchFamily="18" charset="0"/>
                                </a:rPr>
                              </m:ctrlPr>
                            </m:sSupPr>
                            <m:e>
                              <m:r>
                                <a:rPr lang="en-US" sz="3600">
                                  <a:solidFill>
                                    <a:srgbClr val="009051"/>
                                  </a:solidFill>
                                  <a:latin typeface="Cambria Math" panose="02040503050406030204" pitchFamily="18" charset="0"/>
                                </a:rPr>
                                <m:t>2</m:t>
                              </m:r>
                              <m:r>
                                <m:rPr>
                                  <m:sty m:val="p"/>
                                </m:rPr>
                                <a:rPr lang="en-US" sz="3600">
                                  <a:solidFill>
                                    <a:srgbClr val="009051"/>
                                  </a:solidFill>
                                  <a:latin typeface="Cambria Math" panose="02040503050406030204" pitchFamily="18" charset="0"/>
                                </a:rPr>
                                <m:t>Γ</m:t>
                              </m:r>
                            </m:e>
                            <m:sup>
                              <m:r>
                                <a:rPr lang="en-US" sz="3600" i="1">
                                  <a:solidFill>
                                    <a:srgbClr val="009051"/>
                                  </a:solidFill>
                                  <a:latin typeface="Cambria Math" panose="02040503050406030204" pitchFamily="18" charset="0"/>
                                </a:rPr>
                                <m:t>∗</m:t>
                              </m:r>
                            </m:sup>
                          </m:sSup>
                        </m:den>
                      </m:f>
                      <m:r>
                        <a:rPr lang="en-US" sz="3600" i="0">
                          <a:solidFill>
                            <a:srgbClr val="009051"/>
                          </a:solidFill>
                          <a:latin typeface="Cambria Math" panose="02040503050406030204" pitchFamily="18" charset="0"/>
                        </a:rPr>
                        <m:t>=</m:t>
                      </m:r>
                      <m:sSub>
                        <m:sSubPr>
                          <m:ctrlPr>
                            <a:rPr lang="en-US" sz="3600" i="1">
                              <a:solidFill>
                                <a:srgbClr val="009051"/>
                              </a:solidFill>
                              <a:latin typeface="Cambria Math" panose="02040503050406030204" pitchFamily="18" charset="0"/>
                            </a:rPr>
                          </m:ctrlPr>
                        </m:sSubPr>
                        <m:e>
                          <m:r>
                            <a:rPr lang="en-US" sz="3600" i="1">
                              <a:solidFill>
                                <a:srgbClr val="009051"/>
                              </a:solidFill>
                              <a:latin typeface="Cambria Math" panose="02040503050406030204" pitchFamily="18" charset="0"/>
                            </a:rPr>
                            <m:t>𝑉</m:t>
                          </m:r>
                        </m:e>
                        <m:sub>
                          <m:r>
                            <a:rPr lang="en-US" sz="3600" i="1">
                              <a:solidFill>
                                <a:srgbClr val="009051"/>
                              </a:solidFill>
                              <a:latin typeface="Cambria Math" panose="02040503050406030204" pitchFamily="18" charset="0"/>
                            </a:rPr>
                            <m:t>𝑐𝑚𝑎𝑥</m:t>
                          </m:r>
                        </m:sub>
                      </m:sSub>
                      <m:f>
                        <m:fPr>
                          <m:ctrlPr>
                            <a:rPr lang="en-US" sz="3600" i="1">
                              <a:solidFill>
                                <a:srgbClr val="009051"/>
                              </a:solidFill>
                            </a:rPr>
                          </m:ctrlPr>
                        </m:fPr>
                        <m:num>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rPr>
                            <m:t>−</m:t>
                          </m:r>
                          <m:sSup>
                            <m:sSupPr>
                              <m:ctrlPr>
                                <a:rPr lang="en-US" sz="3600" i="1">
                                  <a:solidFill>
                                    <a:srgbClr val="009051"/>
                                  </a:solidFill>
                                </a:rPr>
                              </m:ctrlPr>
                            </m:sSupPr>
                            <m:e>
                              <m:r>
                                <m:rPr>
                                  <m:sty m:val="p"/>
                                </m:rPr>
                                <a:rPr lang="en-US" sz="3600">
                                  <a:solidFill>
                                    <a:srgbClr val="009051"/>
                                  </a:solidFill>
                                </a:rPr>
                                <m:t>Γ</m:t>
                              </m:r>
                            </m:e>
                            <m:sup>
                              <m:r>
                                <a:rPr lang="en-US" sz="3600" i="1">
                                  <a:solidFill>
                                    <a:srgbClr val="009051"/>
                                  </a:solidFill>
                                </a:rPr>
                                <m:t>∗</m:t>
                              </m:r>
                            </m:sup>
                          </m:sSup>
                        </m:num>
                        <m:den>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rPr>
                            <m:t>+</m:t>
                          </m:r>
                          <m:r>
                            <a:rPr lang="en-US" sz="3600" i="1">
                              <a:solidFill>
                                <a:srgbClr val="009051"/>
                              </a:solidFill>
                            </a:rPr>
                            <m:t>𝐾</m:t>
                          </m:r>
                        </m:den>
                      </m:f>
                    </m:oMath>
                  </m:oMathPara>
                </a14:m>
                <a:endParaRPr lang="en-US" sz="3600" dirty="0">
                  <a:solidFill>
                    <a:srgbClr val="009051"/>
                  </a:solidFill>
                </a:endParaRPr>
              </a:p>
            </p:txBody>
          </p:sp>
        </mc:Choice>
        <mc:Fallback>
          <p:sp>
            <p:nvSpPr>
              <p:cNvPr id="5" name="Rectangle 4">
                <a:extLst>
                  <a:ext uri="{FF2B5EF4-FFF2-40B4-BE49-F238E27FC236}">
                    <a16:creationId xmlns:a16="http://schemas.microsoft.com/office/drawing/2014/main" id="{726ECAD4-27AF-6447-A053-4ACEFC7E71E3}"/>
                  </a:ext>
                </a:extLst>
              </p:cNvPr>
              <p:cNvSpPr>
                <a:spLocks noRot="1" noChangeAspect="1" noMove="1" noResize="1" noEditPoints="1" noAdjustHandles="1" noChangeArrowheads="1" noChangeShapeType="1" noTextEdit="1"/>
              </p:cNvSpPr>
              <p:nvPr/>
            </p:nvSpPr>
            <p:spPr>
              <a:xfrm>
                <a:off x="2274408" y="3920201"/>
                <a:ext cx="5806911" cy="1242904"/>
              </a:xfrm>
              <a:prstGeom prst="rect">
                <a:avLst/>
              </a:prstGeom>
              <a:blipFill>
                <a:blip r:embed="rId3"/>
                <a:stretch>
                  <a:fillRect b="-404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0560A2EB-CD0A-4D47-B41A-747CC98DFA9A}"/>
                  </a:ext>
                </a:extLst>
              </p:cNvPr>
              <p:cNvSpPr/>
              <p:nvPr/>
            </p:nvSpPr>
            <p:spPr>
              <a:xfrm>
                <a:off x="4661683" y="2566524"/>
                <a:ext cx="1821524" cy="69089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3600" smtClean="0">
                              <a:solidFill>
                                <a:srgbClr val="009051"/>
                              </a:solidFill>
                              <a:latin typeface="Cambria Math" panose="02040503050406030204" pitchFamily="18" charset="0"/>
                            </a:rPr>
                          </m:ctrlPr>
                        </m:sSubPr>
                        <m:e>
                          <m:r>
                            <a:rPr lang="en-US" sz="3600" i="1">
                              <a:solidFill>
                                <a:srgbClr val="009051"/>
                              </a:solidFill>
                              <a:latin typeface="Cambria Math" panose="02040503050406030204" pitchFamily="18" charset="0"/>
                            </a:rPr>
                            <m:t>𝐴</m:t>
                          </m:r>
                        </m:e>
                        <m:sub>
                          <m:r>
                            <a:rPr lang="en-US" sz="3600" i="1">
                              <a:solidFill>
                                <a:srgbClr val="009051"/>
                              </a:solidFill>
                              <a:latin typeface="Cambria Math" panose="02040503050406030204" pitchFamily="18" charset="0"/>
                            </a:rPr>
                            <m:t>𝑐</m:t>
                          </m:r>
                        </m:sub>
                      </m:sSub>
                      <m:r>
                        <a:rPr lang="en-US" sz="3600" i="0">
                          <a:solidFill>
                            <a:srgbClr val="009051"/>
                          </a:solidFill>
                          <a:latin typeface="Cambria Math" panose="02040503050406030204" pitchFamily="18" charset="0"/>
                        </a:rPr>
                        <m:t>=</m:t>
                      </m:r>
                      <m:sSub>
                        <m:sSubPr>
                          <m:ctrlPr>
                            <a:rPr lang="en-US" sz="3600" i="1" smtClean="0">
                              <a:solidFill>
                                <a:srgbClr val="009051"/>
                              </a:solidFill>
                              <a:effectLst/>
                              <a:latin typeface="Cambria Math" panose="02040503050406030204" pitchFamily="18" charset="0"/>
                            </a:rPr>
                          </m:ctrlPr>
                        </m:sSubPr>
                        <m:e>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𝐴</m:t>
                          </m:r>
                        </m:e>
                        <m:sub>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𝑗</m:t>
                          </m:r>
                        </m:sub>
                      </m:sSub>
                    </m:oMath>
                  </m:oMathPara>
                </a14:m>
                <a:endParaRPr lang="en-US" sz="3600" dirty="0">
                  <a:solidFill>
                    <a:srgbClr val="009051"/>
                  </a:solidFill>
                </a:endParaRPr>
              </a:p>
            </p:txBody>
          </p:sp>
        </mc:Choice>
        <mc:Fallback>
          <p:sp>
            <p:nvSpPr>
              <p:cNvPr id="14" name="Rectangle 13">
                <a:extLst>
                  <a:ext uri="{FF2B5EF4-FFF2-40B4-BE49-F238E27FC236}">
                    <a16:creationId xmlns:a16="http://schemas.microsoft.com/office/drawing/2014/main" id="{0560A2EB-CD0A-4D47-B41A-747CC98DFA9A}"/>
                  </a:ext>
                </a:extLst>
              </p:cNvPr>
              <p:cNvSpPr>
                <a:spLocks noRot="1" noChangeAspect="1" noMove="1" noResize="1" noEditPoints="1" noAdjustHandles="1" noChangeArrowheads="1" noChangeShapeType="1" noTextEdit="1"/>
              </p:cNvSpPr>
              <p:nvPr/>
            </p:nvSpPr>
            <p:spPr>
              <a:xfrm>
                <a:off x="4661683" y="2566524"/>
                <a:ext cx="1821524" cy="690895"/>
              </a:xfrm>
              <a:prstGeom prst="rect">
                <a:avLst/>
              </a:prstGeom>
              <a:blipFill>
                <a:blip r:embed="rId4"/>
                <a:stretch>
                  <a:fillRect b="-14545"/>
                </a:stretch>
              </a:blipFill>
            </p:spPr>
            <p:txBody>
              <a:bodyPr/>
              <a:lstStyle/>
              <a:p>
                <a:r>
                  <a:rPr lang="en-US">
                    <a:noFill/>
                  </a:rPr>
                  <a:t> </a:t>
                </a:r>
              </a:p>
            </p:txBody>
          </p:sp>
        </mc:Fallback>
      </mc:AlternateContent>
    </p:spTree>
    <p:extLst>
      <p:ext uri="{BB962C8B-B14F-4D97-AF65-F5344CB8AC3E}">
        <p14:creationId xmlns:p14="http://schemas.microsoft.com/office/powerpoint/2010/main" val="7716598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Rearrange to solve for measurable traits </a:t>
            </a:r>
          </a:p>
        </p:txBody>
      </p:sp>
      <p:sp>
        <p:nvSpPr>
          <p:cNvPr id="4" name="TextBox 3"/>
          <p:cNvSpPr txBox="1"/>
          <p:nvPr/>
        </p:nvSpPr>
        <p:spPr>
          <a:xfrm>
            <a:off x="838200" y="2196498"/>
            <a:ext cx="9310754" cy="3416320"/>
          </a:xfrm>
          <a:prstGeom prst="rect">
            <a:avLst/>
          </a:prstGeom>
          <a:noFill/>
        </p:spPr>
        <p:txBody>
          <a:bodyPr wrap="none" rtlCol="0">
            <a:spAutoFit/>
          </a:bodyPr>
          <a:lstStyle/>
          <a:p>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l-GR" sz="7200" dirty="0">
                <a:solidFill>
                  <a:srgbClr val="009051"/>
                </a:solidFill>
              </a:rPr>
              <a:t>Φ</a:t>
            </a:r>
            <a:r>
              <a:rPr lang="en-US" sz="7200" baseline="-25000" dirty="0" err="1">
                <a:solidFill>
                  <a:srgbClr val="009051"/>
                </a:solidFill>
              </a:rPr>
              <a:t>psII</a:t>
            </a:r>
            <a:r>
              <a:rPr lang="en-US" sz="7200" dirty="0">
                <a:solidFill>
                  <a:srgbClr val="009051"/>
                </a:solidFill>
              </a:rPr>
              <a:t>,</a:t>
            </a:r>
            <a:r>
              <a:rPr lang="el-GR" sz="7200" dirty="0">
                <a:solidFill>
                  <a:srgbClr val="009051"/>
                </a:solidFill>
              </a:rPr>
              <a:t> </a:t>
            </a:r>
            <a:r>
              <a:rPr lang="en-US" sz="7200" dirty="0">
                <a:solidFill>
                  <a:srgbClr val="009051"/>
                </a:solidFill>
              </a:rPr>
              <a:t>light, 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a:p>
            <a:r>
              <a:rPr lang="en-US" sz="7200" i="1" dirty="0" err="1">
                <a:solidFill>
                  <a:srgbClr val="009051"/>
                </a:solidFill>
              </a:rPr>
              <a:t>J</a:t>
            </a:r>
            <a:r>
              <a:rPr lang="en-US" sz="7200" baseline="-25000" dirty="0" err="1">
                <a:solidFill>
                  <a:srgbClr val="009051"/>
                </a:solidFill>
              </a:rPr>
              <a:t>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l-GR" sz="7200" dirty="0">
                <a:solidFill>
                  <a:srgbClr val="009051"/>
                </a:solidFill>
              </a:rPr>
              <a:t>Φ</a:t>
            </a:r>
            <a:r>
              <a:rPr lang="en-US" sz="7200" baseline="-25000" dirty="0" err="1">
                <a:solidFill>
                  <a:srgbClr val="009051"/>
                </a:solidFill>
              </a:rPr>
              <a:t>psII</a:t>
            </a:r>
            <a:r>
              <a:rPr lang="en-US" sz="7200" dirty="0">
                <a:solidFill>
                  <a:srgbClr val="009051"/>
                </a:solidFill>
              </a:rPr>
              <a:t>,</a:t>
            </a:r>
            <a:r>
              <a:rPr lang="el-GR" sz="7200" dirty="0">
                <a:solidFill>
                  <a:srgbClr val="009051"/>
                </a:solidFill>
              </a:rPr>
              <a:t> </a:t>
            </a:r>
            <a:r>
              <a:rPr lang="en-US" sz="7200" dirty="0">
                <a:solidFill>
                  <a:srgbClr val="009051"/>
                </a:solidFill>
              </a:rPr>
              <a:t>light, 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a:p>
            <a:r>
              <a:rPr lang="en-US" sz="7200" i="1" dirty="0" err="1">
                <a:solidFill>
                  <a:srgbClr val="009051"/>
                </a:solidFill>
              </a:rPr>
              <a:t>J</a:t>
            </a:r>
            <a:r>
              <a:rPr lang="en-US" sz="7200" baseline="-25000" dirty="0" err="1">
                <a:solidFill>
                  <a:srgbClr val="009051"/>
                </a:solidFill>
              </a:rPr>
              <a:t>max</a:t>
            </a:r>
            <a:r>
              <a:rPr lang="en-US" sz="7200" baseline="-25000" dirty="0">
                <a:solidFill>
                  <a:srgbClr val="009051"/>
                </a:solidFill>
              </a:rPr>
              <a:t> </a:t>
            </a:r>
            <a:r>
              <a:rPr lang="en-US" sz="7200" dirty="0">
                <a:solidFill>
                  <a:srgbClr val="009051"/>
                </a:solidFill>
              </a:rPr>
              <a:t>/</a:t>
            </a:r>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02163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Rearrange to solve for measurable traits </a:t>
            </a:r>
          </a:p>
        </p:txBody>
      </p:sp>
      <p:sp>
        <p:nvSpPr>
          <p:cNvPr id="4" name="TextBox 3"/>
          <p:cNvSpPr txBox="1"/>
          <p:nvPr/>
        </p:nvSpPr>
        <p:spPr>
          <a:xfrm>
            <a:off x="838200" y="2196498"/>
            <a:ext cx="9310754" cy="3416320"/>
          </a:xfrm>
          <a:prstGeom prst="rect">
            <a:avLst/>
          </a:prstGeom>
          <a:noFill/>
        </p:spPr>
        <p:txBody>
          <a:bodyPr wrap="none" rtlCol="0">
            <a:spAutoFit/>
          </a:bodyPr>
          <a:lstStyle/>
          <a:p>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l-GR" sz="7200" b="1" dirty="0">
                <a:solidFill>
                  <a:srgbClr val="011893"/>
                </a:solidFill>
              </a:rPr>
              <a:t>Φ</a:t>
            </a:r>
            <a:r>
              <a:rPr lang="en-US" sz="7200" b="1" baseline="-25000" dirty="0" err="1">
                <a:solidFill>
                  <a:srgbClr val="011893"/>
                </a:solidFill>
              </a:rPr>
              <a:t>psII</a:t>
            </a:r>
            <a:r>
              <a:rPr lang="en-US" sz="7200" dirty="0">
                <a:solidFill>
                  <a:srgbClr val="009051"/>
                </a:solidFill>
              </a:rPr>
              <a:t>,</a:t>
            </a:r>
            <a:r>
              <a:rPr lang="el-GR" sz="7200" dirty="0">
                <a:solidFill>
                  <a:srgbClr val="009051"/>
                </a:solidFill>
              </a:rPr>
              <a:t> </a:t>
            </a:r>
            <a:r>
              <a:rPr lang="en-US" sz="7200" dirty="0">
                <a:solidFill>
                  <a:srgbClr val="009051"/>
                </a:solidFill>
              </a:rPr>
              <a:t>light, 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a:p>
            <a:r>
              <a:rPr lang="en-US" sz="7200" i="1" dirty="0" err="1">
                <a:solidFill>
                  <a:srgbClr val="009051"/>
                </a:solidFill>
              </a:rPr>
              <a:t>J</a:t>
            </a:r>
            <a:r>
              <a:rPr lang="en-US" sz="7200" baseline="-25000" dirty="0" err="1">
                <a:solidFill>
                  <a:srgbClr val="009051"/>
                </a:solidFill>
              </a:rPr>
              <a:t>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l-GR" sz="7200" b="1" dirty="0">
                <a:solidFill>
                  <a:srgbClr val="011893"/>
                </a:solidFill>
              </a:rPr>
              <a:t>Φ</a:t>
            </a:r>
            <a:r>
              <a:rPr lang="en-US" sz="7200" b="1" baseline="-25000" dirty="0" err="1">
                <a:solidFill>
                  <a:srgbClr val="011893"/>
                </a:solidFill>
              </a:rPr>
              <a:t>psII</a:t>
            </a:r>
            <a:r>
              <a:rPr lang="en-US" sz="7200" dirty="0">
                <a:solidFill>
                  <a:srgbClr val="009051"/>
                </a:solidFill>
              </a:rPr>
              <a:t>,</a:t>
            </a:r>
            <a:r>
              <a:rPr lang="el-GR" sz="7200" dirty="0">
                <a:solidFill>
                  <a:srgbClr val="009051"/>
                </a:solidFill>
              </a:rPr>
              <a:t> </a:t>
            </a:r>
            <a:r>
              <a:rPr lang="en-US" sz="7200" dirty="0">
                <a:solidFill>
                  <a:srgbClr val="009051"/>
                </a:solidFill>
              </a:rPr>
              <a:t>light, 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a:p>
            <a:r>
              <a:rPr lang="en-US" sz="7200" i="1" dirty="0" err="1">
                <a:solidFill>
                  <a:srgbClr val="009051"/>
                </a:solidFill>
              </a:rPr>
              <a:t>J</a:t>
            </a:r>
            <a:r>
              <a:rPr lang="en-US" sz="7200" baseline="-25000" dirty="0" err="1">
                <a:solidFill>
                  <a:srgbClr val="009051"/>
                </a:solidFill>
              </a:rPr>
              <a:t>max</a:t>
            </a:r>
            <a:r>
              <a:rPr lang="en-US" sz="7200" baseline="-25000" dirty="0">
                <a:solidFill>
                  <a:srgbClr val="009051"/>
                </a:solidFill>
              </a:rPr>
              <a:t> </a:t>
            </a:r>
            <a:r>
              <a:rPr lang="en-US" sz="7200" dirty="0">
                <a:solidFill>
                  <a:srgbClr val="009051"/>
                </a:solidFill>
              </a:rPr>
              <a:t>/</a:t>
            </a:r>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2"/>
            <a:stretch>
              <a:fillRect/>
            </a:stretch>
          </p:blipFill>
          <p:spPr>
            <a:xfrm>
              <a:off x="11925170" y="71620"/>
              <a:ext cx="266830" cy="217677"/>
            </a:xfrm>
            <a:prstGeom prst="rect">
              <a:avLst/>
            </a:prstGeom>
          </p:spPr>
        </p:pic>
      </p:grpSp>
      <p:sp>
        <p:nvSpPr>
          <p:cNvPr id="3" name="TextBox 2">
            <a:extLst>
              <a:ext uri="{FF2B5EF4-FFF2-40B4-BE49-F238E27FC236}">
                <a16:creationId xmlns:a16="http://schemas.microsoft.com/office/drawing/2014/main" id="{F272765F-472D-4449-B01D-020696A833DB}"/>
              </a:ext>
            </a:extLst>
          </p:cNvPr>
          <p:cNvSpPr txBox="1"/>
          <p:nvPr/>
        </p:nvSpPr>
        <p:spPr>
          <a:xfrm>
            <a:off x="8231798" y="5749296"/>
            <a:ext cx="3874330" cy="646331"/>
          </a:xfrm>
          <a:prstGeom prst="rect">
            <a:avLst/>
          </a:prstGeom>
          <a:noFill/>
          <a:ln>
            <a:solidFill>
              <a:srgbClr val="011893"/>
            </a:solidFill>
          </a:ln>
        </p:spPr>
        <p:txBody>
          <a:bodyPr wrap="none" rtlCol="0">
            <a:spAutoFit/>
          </a:bodyPr>
          <a:lstStyle/>
          <a:p>
            <a:r>
              <a:rPr lang="en-US" sz="3600" b="1" dirty="0">
                <a:solidFill>
                  <a:srgbClr val="011893"/>
                </a:solidFill>
              </a:rPr>
              <a:t>Empirically derived</a:t>
            </a:r>
          </a:p>
        </p:txBody>
      </p:sp>
    </p:spTree>
    <p:extLst>
      <p:ext uri="{BB962C8B-B14F-4D97-AF65-F5344CB8AC3E}">
        <p14:creationId xmlns:p14="http://schemas.microsoft.com/office/powerpoint/2010/main" val="2119289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Rearrange to solve for measurable traits </a:t>
            </a:r>
          </a:p>
        </p:txBody>
      </p:sp>
      <p:sp>
        <p:nvSpPr>
          <p:cNvPr id="4" name="TextBox 3"/>
          <p:cNvSpPr txBox="1"/>
          <p:nvPr/>
        </p:nvSpPr>
        <p:spPr>
          <a:xfrm>
            <a:off x="838200" y="2196498"/>
            <a:ext cx="9310754" cy="3416320"/>
          </a:xfrm>
          <a:prstGeom prst="rect">
            <a:avLst/>
          </a:prstGeom>
          <a:noFill/>
        </p:spPr>
        <p:txBody>
          <a:bodyPr wrap="none" rtlCol="0">
            <a:spAutoFit/>
          </a:bodyPr>
          <a:lstStyle/>
          <a:p>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l-GR" sz="7200" dirty="0">
                <a:solidFill>
                  <a:srgbClr val="009051"/>
                </a:solidFill>
              </a:rPr>
              <a:t>Φ</a:t>
            </a:r>
            <a:r>
              <a:rPr lang="en-US" sz="7200" baseline="-25000" dirty="0" err="1">
                <a:solidFill>
                  <a:srgbClr val="009051"/>
                </a:solidFill>
              </a:rPr>
              <a:t>psII</a:t>
            </a:r>
            <a:r>
              <a:rPr lang="en-US" sz="7200" dirty="0">
                <a:solidFill>
                  <a:srgbClr val="009051"/>
                </a:solidFill>
              </a:rPr>
              <a:t>,</a:t>
            </a:r>
            <a:r>
              <a:rPr lang="el-GR" sz="7200" dirty="0">
                <a:solidFill>
                  <a:srgbClr val="009051"/>
                </a:solidFill>
              </a:rPr>
              <a:t> </a:t>
            </a:r>
            <a:r>
              <a:rPr lang="en-US" sz="7200" b="1" dirty="0">
                <a:solidFill>
                  <a:srgbClr val="011893"/>
                </a:solidFill>
              </a:rPr>
              <a:t>light, T, </a:t>
            </a:r>
            <a:r>
              <a:rPr lang="en-US" sz="7200" b="1" i="1" dirty="0">
                <a:solidFill>
                  <a:srgbClr val="011893"/>
                </a:solidFill>
              </a:rPr>
              <a:t>c</a:t>
            </a:r>
            <a:r>
              <a:rPr lang="en-US" sz="7200" b="1" baseline="-25000" dirty="0">
                <a:solidFill>
                  <a:srgbClr val="011893"/>
                </a:solidFill>
              </a:rPr>
              <a:t>i</a:t>
            </a:r>
            <a:r>
              <a:rPr lang="en-US" sz="7200" dirty="0">
                <a:solidFill>
                  <a:srgbClr val="009051"/>
                </a:solidFill>
              </a:rPr>
              <a:t>}</a:t>
            </a:r>
          </a:p>
          <a:p>
            <a:r>
              <a:rPr lang="en-US" sz="7200" i="1" dirty="0" err="1">
                <a:solidFill>
                  <a:srgbClr val="009051"/>
                </a:solidFill>
              </a:rPr>
              <a:t>J</a:t>
            </a:r>
            <a:r>
              <a:rPr lang="en-US" sz="7200" baseline="-25000" dirty="0" err="1">
                <a:solidFill>
                  <a:srgbClr val="009051"/>
                </a:solidFill>
              </a:rPr>
              <a:t>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l-GR" sz="7200" dirty="0">
                <a:solidFill>
                  <a:srgbClr val="009051"/>
                </a:solidFill>
              </a:rPr>
              <a:t>Φ</a:t>
            </a:r>
            <a:r>
              <a:rPr lang="en-US" sz="7200" baseline="-25000" dirty="0" err="1">
                <a:solidFill>
                  <a:srgbClr val="009051"/>
                </a:solidFill>
              </a:rPr>
              <a:t>psII</a:t>
            </a:r>
            <a:r>
              <a:rPr lang="en-US" sz="7200" dirty="0">
                <a:solidFill>
                  <a:srgbClr val="009051"/>
                </a:solidFill>
              </a:rPr>
              <a:t>,</a:t>
            </a:r>
            <a:r>
              <a:rPr lang="el-GR" sz="7200" dirty="0">
                <a:solidFill>
                  <a:srgbClr val="009051"/>
                </a:solidFill>
              </a:rPr>
              <a:t> </a:t>
            </a:r>
            <a:r>
              <a:rPr lang="en-US" sz="7200" b="1" dirty="0">
                <a:solidFill>
                  <a:srgbClr val="011893"/>
                </a:solidFill>
              </a:rPr>
              <a:t>light, T, </a:t>
            </a:r>
            <a:r>
              <a:rPr lang="en-US" sz="7200" b="1" i="1" dirty="0">
                <a:solidFill>
                  <a:srgbClr val="011893"/>
                </a:solidFill>
              </a:rPr>
              <a:t>c</a:t>
            </a:r>
            <a:r>
              <a:rPr lang="en-US" sz="7200" b="1" baseline="-25000" dirty="0">
                <a:solidFill>
                  <a:srgbClr val="011893"/>
                </a:solidFill>
              </a:rPr>
              <a:t>i</a:t>
            </a:r>
            <a:r>
              <a:rPr lang="en-US" sz="7200" dirty="0">
                <a:solidFill>
                  <a:srgbClr val="009051"/>
                </a:solidFill>
              </a:rPr>
              <a:t>}</a:t>
            </a:r>
          </a:p>
          <a:p>
            <a:r>
              <a:rPr lang="en-US" sz="7200" i="1" dirty="0" err="1">
                <a:solidFill>
                  <a:srgbClr val="009051"/>
                </a:solidFill>
              </a:rPr>
              <a:t>J</a:t>
            </a:r>
            <a:r>
              <a:rPr lang="en-US" sz="7200" baseline="-25000" dirty="0" err="1">
                <a:solidFill>
                  <a:srgbClr val="009051"/>
                </a:solidFill>
              </a:rPr>
              <a:t>max</a:t>
            </a:r>
            <a:r>
              <a:rPr lang="en-US" sz="7200" baseline="-25000" dirty="0">
                <a:solidFill>
                  <a:srgbClr val="009051"/>
                </a:solidFill>
              </a:rPr>
              <a:t> </a:t>
            </a:r>
            <a:r>
              <a:rPr lang="en-US" sz="7200" dirty="0">
                <a:solidFill>
                  <a:srgbClr val="009051"/>
                </a:solidFill>
              </a:rPr>
              <a:t>/</a:t>
            </a:r>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n-US" sz="7200" b="1" dirty="0">
                <a:solidFill>
                  <a:srgbClr val="011893"/>
                </a:solidFill>
              </a:rPr>
              <a:t>T, </a:t>
            </a:r>
            <a:r>
              <a:rPr lang="en-US" sz="7200" b="1" i="1" dirty="0">
                <a:solidFill>
                  <a:srgbClr val="011893"/>
                </a:solidFill>
              </a:rPr>
              <a:t>c</a:t>
            </a:r>
            <a:r>
              <a:rPr lang="en-US" sz="7200" b="1" baseline="-25000" dirty="0">
                <a:solidFill>
                  <a:srgbClr val="011893"/>
                </a:solidFill>
              </a:rPr>
              <a:t>i</a:t>
            </a:r>
            <a:r>
              <a:rPr lang="en-US" sz="7200" dirty="0">
                <a:solidFill>
                  <a:srgbClr val="009051"/>
                </a:solidFill>
              </a:rPr>
              <a:t>}</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2"/>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51C9FFA6-A16B-E341-AE6A-C6C482BF465B}"/>
              </a:ext>
            </a:extLst>
          </p:cNvPr>
          <p:cNvSpPr txBox="1"/>
          <p:nvPr/>
        </p:nvSpPr>
        <p:spPr>
          <a:xfrm>
            <a:off x="6935261" y="5918292"/>
            <a:ext cx="4813690" cy="646331"/>
          </a:xfrm>
          <a:prstGeom prst="rect">
            <a:avLst/>
          </a:prstGeom>
          <a:noFill/>
          <a:ln>
            <a:solidFill>
              <a:srgbClr val="011893"/>
            </a:solidFill>
          </a:ln>
        </p:spPr>
        <p:txBody>
          <a:bodyPr wrap="none" rtlCol="0">
            <a:spAutoFit/>
          </a:bodyPr>
          <a:lstStyle/>
          <a:p>
            <a:r>
              <a:rPr lang="en-US" sz="3600" b="1" dirty="0">
                <a:solidFill>
                  <a:srgbClr val="011893"/>
                </a:solidFill>
              </a:rPr>
              <a:t>Environmental variables</a:t>
            </a:r>
          </a:p>
        </p:txBody>
      </p:sp>
    </p:spTree>
    <p:extLst>
      <p:ext uri="{BB962C8B-B14F-4D97-AF65-F5344CB8AC3E}">
        <p14:creationId xmlns:p14="http://schemas.microsoft.com/office/powerpoint/2010/main" val="6884206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light because of greater electron transport</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spTree>
    <p:extLst>
      <p:ext uri="{BB962C8B-B14F-4D97-AF65-F5344CB8AC3E}">
        <p14:creationId xmlns:p14="http://schemas.microsoft.com/office/powerpoint/2010/main" val="12273966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3416320"/>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temperature because of greater electron transport and photorespiration</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spTree>
    <p:extLst>
      <p:ext uri="{BB962C8B-B14F-4D97-AF65-F5344CB8AC3E}">
        <p14:creationId xmlns:p14="http://schemas.microsoft.com/office/powerpoint/2010/main" val="35123925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VPD because of lower stomatal conductance</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spTree>
    <p:extLst>
      <p:ext uri="{BB962C8B-B14F-4D97-AF65-F5344CB8AC3E}">
        <p14:creationId xmlns:p14="http://schemas.microsoft.com/office/powerpoint/2010/main" val="1299796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04306" y="1234388"/>
            <a:ext cx="5134865" cy="5254280"/>
          </a:xfrm>
          <a:prstGeom prst="rect">
            <a:avLst/>
          </a:prstGeom>
        </p:spPr>
      </p:pic>
      <p:sp>
        <p:nvSpPr>
          <p:cNvPr id="3" name="TextBox 2"/>
          <p:cNvSpPr txBox="1"/>
          <p:nvPr/>
        </p:nvSpPr>
        <p:spPr>
          <a:xfrm>
            <a:off x="0" y="6488668"/>
            <a:ext cx="3435255" cy="369332"/>
          </a:xfrm>
          <a:prstGeom prst="rect">
            <a:avLst/>
          </a:prstGeom>
          <a:noFill/>
        </p:spPr>
        <p:txBody>
          <a:bodyPr wrap="none" rtlCol="0">
            <a:spAutoFit/>
          </a:bodyPr>
          <a:lstStyle/>
          <a:p>
            <a:pPr algn="r"/>
            <a:r>
              <a:rPr lang="en-US" dirty="0"/>
              <a:t>Rogers (2012). </a:t>
            </a:r>
            <a:r>
              <a:rPr lang="en-US" i="1" dirty="0"/>
              <a:t>Photosynthesis Res.</a:t>
            </a:r>
            <a:endParaRPr lang="en-US" dirty="0"/>
          </a:p>
        </p:txBody>
      </p:sp>
      <p:sp>
        <p:nvSpPr>
          <p:cNvPr id="5"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But photosynthetic parameters are uncertain</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0459371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862322"/>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elevation because of lower stomatal conductance</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pic>
        <p:nvPicPr>
          <p:cNvPr id="8" name="Picture 7">
            <a:extLst>
              <a:ext uri="{FF2B5EF4-FFF2-40B4-BE49-F238E27FC236}">
                <a16:creationId xmlns:a16="http://schemas.microsoft.com/office/drawing/2014/main" id="{E47B2770-EE99-0840-AD1F-43FDF6105831}"/>
              </a:ext>
            </a:extLst>
          </p:cNvPr>
          <p:cNvPicPr>
            <a:picLocks noChangeAspect="1"/>
          </p:cNvPicPr>
          <p:nvPr/>
        </p:nvPicPr>
        <p:blipFill>
          <a:blip r:embed="rId6"/>
          <a:stretch>
            <a:fillRect/>
          </a:stretch>
        </p:blipFill>
        <p:spPr>
          <a:xfrm>
            <a:off x="827490" y="0"/>
            <a:ext cx="6388100" cy="6667500"/>
          </a:xfrm>
          <a:prstGeom prst="rect">
            <a:avLst/>
          </a:prstGeom>
        </p:spPr>
      </p:pic>
    </p:spTree>
    <p:extLst>
      <p:ext uri="{BB962C8B-B14F-4D97-AF65-F5344CB8AC3E}">
        <p14:creationId xmlns:p14="http://schemas.microsoft.com/office/powerpoint/2010/main" val="23051493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decreases with CO</a:t>
            </a:r>
            <a:r>
              <a:rPr lang="en-US" sz="3600" baseline="-25000" dirty="0">
                <a:solidFill>
                  <a:srgbClr val="009051"/>
                </a:solidFill>
                <a:latin typeface="Calibri" panose="020F0502020204030204" pitchFamily="34" charset="0"/>
                <a:cs typeface="Calibri" panose="020F0502020204030204" pitchFamily="34" charset="0"/>
              </a:rPr>
              <a:t>2</a:t>
            </a:r>
            <a:r>
              <a:rPr lang="en-US" sz="3600" dirty="0">
                <a:solidFill>
                  <a:srgbClr val="009051"/>
                </a:solidFill>
                <a:latin typeface="Calibri" panose="020F0502020204030204" pitchFamily="34" charset="0"/>
                <a:cs typeface="Calibri" panose="020F0502020204030204" pitchFamily="34" charset="0"/>
              </a:rPr>
              <a:t> because of lower </a:t>
            </a:r>
            <a:r>
              <a:rPr lang="en-US" sz="3600" i="1" dirty="0">
                <a:solidFill>
                  <a:srgbClr val="009051"/>
                </a:solidFill>
                <a:latin typeface="Calibri" panose="020F0502020204030204" pitchFamily="34" charset="0"/>
                <a:cs typeface="Calibri" panose="020F0502020204030204" pitchFamily="34" charset="0"/>
              </a:rPr>
              <a:t>c</a:t>
            </a:r>
            <a:r>
              <a:rPr lang="en-US" sz="3600" baseline="-25000" dirty="0">
                <a:solidFill>
                  <a:srgbClr val="009051"/>
                </a:solidFill>
                <a:latin typeface="Calibri" panose="020F0502020204030204" pitchFamily="34" charset="0"/>
                <a:cs typeface="Calibri" panose="020F0502020204030204" pitchFamily="34" charset="0"/>
              </a:rPr>
              <a:t>i</a:t>
            </a:r>
            <a:endParaRPr lang="en-US" sz="3600" baseline="-250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pic>
        <p:nvPicPr>
          <p:cNvPr id="8" name="Picture 7">
            <a:extLst>
              <a:ext uri="{FF2B5EF4-FFF2-40B4-BE49-F238E27FC236}">
                <a16:creationId xmlns:a16="http://schemas.microsoft.com/office/drawing/2014/main" id="{E47B2770-EE99-0840-AD1F-43FDF6105831}"/>
              </a:ext>
            </a:extLst>
          </p:cNvPr>
          <p:cNvPicPr>
            <a:picLocks noChangeAspect="1"/>
          </p:cNvPicPr>
          <p:nvPr/>
        </p:nvPicPr>
        <p:blipFill>
          <a:blip r:embed="rId6"/>
          <a:stretch>
            <a:fillRect/>
          </a:stretch>
        </p:blipFill>
        <p:spPr>
          <a:xfrm>
            <a:off x="827490" y="0"/>
            <a:ext cx="6388100" cy="6667500"/>
          </a:xfrm>
          <a:prstGeom prst="rect">
            <a:avLst/>
          </a:prstGeom>
        </p:spPr>
      </p:pic>
      <p:pic>
        <p:nvPicPr>
          <p:cNvPr id="9" name="Picture 8">
            <a:extLst>
              <a:ext uri="{FF2B5EF4-FFF2-40B4-BE49-F238E27FC236}">
                <a16:creationId xmlns:a16="http://schemas.microsoft.com/office/drawing/2014/main" id="{E8E5252C-5020-E146-B6FB-1B10F9873FAD}"/>
              </a:ext>
            </a:extLst>
          </p:cNvPr>
          <p:cNvPicPr>
            <a:picLocks noChangeAspect="1"/>
          </p:cNvPicPr>
          <p:nvPr/>
        </p:nvPicPr>
        <p:blipFill>
          <a:blip r:embed="rId7"/>
          <a:stretch>
            <a:fillRect/>
          </a:stretch>
        </p:blipFill>
        <p:spPr>
          <a:xfrm>
            <a:off x="827490" y="0"/>
            <a:ext cx="6388100" cy="6667500"/>
          </a:xfrm>
          <a:prstGeom prst="rect">
            <a:avLst/>
          </a:prstGeom>
        </p:spPr>
      </p:pic>
    </p:spTree>
    <p:extLst>
      <p:ext uri="{BB962C8B-B14F-4D97-AF65-F5344CB8AC3E}">
        <p14:creationId xmlns:p14="http://schemas.microsoft.com/office/powerpoint/2010/main" val="17885071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11306" y="579639"/>
            <a:ext cx="10515600" cy="8720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We can predict optimal </a:t>
            </a:r>
            <a:r>
              <a:rPr lang="en-US" i="1" dirty="0" err="1"/>
              <a:t>V</a:t>
            </a:r>
            <a:r>
              <a:rPr lang="en-US" baseline="-25000" dirty="0" err="1"/>
              <a:t>cmax</a:t>
            </a:r>
            <a:endParaRPr lang="en-US"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
        <p:nvSpPr>
          <p:cNvPr id="7" name="TextBox 6"/>
          <p:cNvSpPr txBox="1"/>
          <p:nvPr/>
        </p:nvSpPr>
        <p:spPr>
          <a:xfrm>
            <a:off x="0" y="6489825"/>
            <a:ext cx="1906676" cy="369332"/>
          </a:xfrm>
          <a:prstGeom prst="rect">
            <a:avLst/>
          </a:prstGeom>
          <a:noFill/>
        </p:spPr>
        <p:txBody>
          <a:bodyPr wrap="none" rtlCol="0">
            <a:spAutoFit/>
          </a:bodyPr>
          <a:lstStyle/>
          <a:p>
            <a:r>
              <a:rPr lang="en-US" dirty="0"/>
              <a:t>Smith et al. (2019)</a:t>
            </a:r>
          </a:p>
        </p:txBody>
      </p:sp>
      <p:pic>
        <p:nvPicPr>
          <p:cNvPr id="9" name="Picture 8">
            <a:extLst>
              <a:ext uri="{FF2B5EF4-FFF2-40B4-BE49-F238E27FC236}">
                <a16:creationId xmlns:a16="http://schemas.microsoft.com/office/drawing/2014/main" id="{0BFF4907-D727-8F41-B448-D51133943C03}"/>
              </a:ext>
            </a:extLst>
          </p:cNvPr>
          <p:cNvPicPr>
            <a:picLocks noChangeAspect="1"/>
          </p:cNvPicPr>
          <p:nvPr/>
        </p:nvPicPr>
        <p:blipFill rotWithShape="1">
          <a:blip r:embed="rId3"/>
          <a:srcRect l="3881" t="6067" r="822" b="8871"/>
          <a:stretch/>
        </p:blipFill>
        <p:spPr>
          <a:xfrm>
            <a:off x="953338" y="1308979"/>
            <a:ext cx="10551658" cy="5180846"/>
          </a:xfrm>
          <a:prstGeom prst="rect">
            <a:avLst/>
          </a:prstGeom>
        </p:spPr>
      </p:pic>
    </p:spTree>
    <p:extLst>
      <p:ext uri="{BB962C8B-B14F-4D97-AF65-F5344CB8AC3E}">
        <p14:creationId xmlns:p14="http://schemas.microsoft.com/office/powerpoint/2010/main" val="3220437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t>Ok, great, but now what?</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561353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t>Let’s tackle some big questions in plant ecophysiology!</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771538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1: </a:t>
            </a:r>
            <a:r>
              <a:rPr lang="en-US" dirty="0"/>
              <a:t>Is photosynthesis optimized to the environment?</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182960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a:t>
            </a:r>
            <a:r>
              <a:rPr lang="en-US" i="1" dirty="0" err="1"/>
              <a:t>V</a:t>
            </a:r>
            <a:r>
              <a:rPr lang="en-US" baseline="-25000" dirty="0" err="1"/>
              <a:t>cmax</a:t>
            </a:r>
            <a:r>
              <a:rPr lang="en-US" dirty="0"/>
              <a:t> dataset</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2"/>
            <a:stretch>
              <a:fillRect/>
            </a:stretch>
          </p:blipFill>
          <p:spPr>
            <a:xfrm>
              <a:off x="11925170" y="71620"/>
              <a:ext cx="266830" cy="217677"/>
            </a:xfrm>
            <a:prstGeom prst="rect">
              <a:avLst/>
            </a:prstGeom>
          </p:spPr>
        </p:pic>
      </p:grpSp>
      <p:sp>
        <p:nvSpPr>
          <p:cNvPr id="9" name="TextBox 8"/>
          <p:cNvSpPr txBox="1"/>
          <p:nvPr/>
        </p:nvSpPr>
        <p:spPr>
          <a:xfrm>
            <a:off x="0" y="6489825"/>
            <a:ext cx="1906676" cy="369332"/>
          </a:xfrm>
          <a:prstGeom prst="rect">
            <a:avLst/>
          </a:prstGeom>
          <a:noFill/>
        </p:spPr>
        <p:txBody>
          <a:bodyPr wrap="none" rtlCol="0">
            <a:spAutoFit/>
          </a:bodyPr>
          <a:lstStyle/>
          <a:p>
            <a:r>
              <a:rPr lang="en-US" dirty="0"/>
              <a:t>Smith et al. (2019)</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60" y="1349633"/>
            <a:ext cx="8028432" cy="4824984"/>
          </a:xfrm>
          <a:prstGeom prst="rect">
            <a:avLst/>
          </a:prstGeom>
        </p:spPr>
      </p:pic>
      <p:sp>
        <p:nvSpPr>
          <p:cNvPr id="4" name="TextBox 3"/>
          <p:cNvSpPr txBox="1"/>
          <p:nvPr/>
        </p:nvSpPr>
        <p:spPr>
          <a:xfrm>
            <a:off x="3541450" y="4700138"/>
            <a:ext cx="3264163" cy="1384995"/>
          </a:xfrm>
          <a:prstGeom prst="rect">
            <a:avLst/>
          </a:prstGeom>
          <a:solidFill>
            <a:schemeClr val="bg1"/>
          </a:solidFill>
          <a:ln>
            <a:solidFill>
              <a:schemeClr val="tx1"/>
            </a:solidFill>
          </a:ln>
        </p:spPr>
        <p:txBody>
          <a:bodyPr wrap="none" rtlCol="0">
            <a:spAutoFit/>
          </a:bodyPr>
          <a:lstStyle/>
          <a:p>
            <a:r>
              <a:rPr lang="en-US" sz="2800" dirty="0"/>
              <a:t>3,697 measurements</a:t>
            </a:r>
          </a:p>
          <a:p>
            <a:r>
              <a:rPr lang="en-US" sz="2800" dirty="0"/>
              <a:t>202 sites</a:t>
            </a:r>
          </a:p>
          <a:p>
            <a:r>
              <a:rPr lang="en-US" sz="2800" dirty="0"/>
              <a:t>&gt; 600 genera</a:t>
            </a: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7128" t="4445" r="4646" b="6230"/>
          <a:stretch/>
        </p:blipFill>
        <p:spPr>
          <a:xfrm>
            <a:off x="7611762" y="827903"/>
            <a:ext cx="3958120" cy="5463176"/>
          </a:xfrm>
          <a:prstGeom prst="rect">
            <a:avLst/>
          </a:prstGeom>
          <a:ln>
            <a:solidFill>
              <a:schemeClr val="tx1"/>
            </a:solidFill>
          </a:ln>
        </p:spPr>
      </p:pic>
    </p:spTree>
    <p:extLst>
      <p:ext uri="{BB962C8B-B14F-4D97-AF65-F5344CB8AC3E}">
        <p14:creationId xmlns:p14="http://schemas.microsoft.com/office/powerpoint/2010/main" val="36455247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7283" y="696036"/>
            <a:ext cx="4490114" cy="4561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2"/>
            <a:stretch>
              <a:fillRect/>
            </a:stretch>
          </p:blipFill>
          <p:spPr>
            <a:xfrm>
              <a:off x="11925170" y="71620"/>
              <a:ext cx="266830" cy="217677"/>
            </a:xfrm>
            <a:prstGeom prst="rect">
              <a:avLst/>
            </a:prstGeom>
          </p:spPr>
        </p:pic>
      </p:grpSp>
      <p:sp>
        <p:nvSpPr>
          <p:cNvPr id="8" name="TextBox 7"/>
          <p:cNvSpPr txBox="1"/>
          <p:nvPr/>
        </p:nvSpPr>
        <p:spPr>
          <a:xfrm>
            <a:off x="0" y="6489825"/>
            <a:ext cx="1906676" cy="369332"/>
          </a:xfrm>
          <a:prstGeom prst="rect">
            <a:avLst/>
          </a:prstGeom>
          <a:noFill/>
        </p:spPr>
        <p:txBody>
          <a:bodyPr wrap="none" rtlCol="0">
            <a:spAutoFit/>
          </a:bodyPr>
          <a:lstStyle/>
          <a:p>
            <a:r>
              <a:rPr lang="en-US" dirty="0"/>
              <a:t>Smith et al. (2019)</a:t>
            </a:r>
          </a:p>
        </p:txBody>
      </p:sp>
      <p:pic>
        <p:nvPicPr>
          <p:cNvPr id="9" name="Picture 8">
            <a:extLst>
              <a:ext uri="{FF2B5EF4-FFF2-40B4-BE49-F238E27FC236}">
                <a16:creationId xmlns:a16="http://schemas.microsoft.com/office/drawing/2014/main" id="{212AFB5A-FB87-8342-855A-2808C80AFB70}"/>
              </a:ext>
            </a:extLst>
          </p:cNvPr>
          <p:cNvPicPr>
            <a:picLocks noChangeAspect="1"/>
          </p:cNvPicPr>
          <p:nvPr/>
        </p:nvPicPr>
        <p:blipFill>
          <a:blip r:embed="rId3"/>
          <a:stretch>
            <a:fillRect/>
          </a:stretch>
        </p:blipFill>
        <p:spPr>
          <a:xfrm>
            <a:off x="2943103" y="359355"/>
            <a:ext cx="5627692" cy="6498645"/>
          </a:xfrm>
          <a:prstGeom prst="rect">
            <a:avLst/>
          </a:prstGeom>
        </p:spPr>
      </p:pic>
    </p:spTree>
    <p:extLst>
      <p:ext uri="{BB962C8B-B14F-4D97-AF65-F5344CB8AC3E}">
        <p14:creationId xmlns:p14="http://schemas.microsoft.com/office/powerpoint/2010/main" val="20217852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normAutofit fontScale="90000"/>
          </a:bodyPr>
          <a:lstStyle/>
          <a:p>
            <a:r>
              <a:rPr lang="en-US" dirty="0">
                <a:solidFill>
                  <a:srgbClr val="011893"/>
                </a:solidFill>
              </a:rPr>
              <a:t>Question 1: </a:t>
            </a:r>
            <a:r>
              <a:rPr lang="en-US" dirty="0"/>
              <a:t>Is photosynthesis optimized to the environment?</a:t>
            </a:r>
            <a:br>
              <a:rPr lang="en-US" dirty="0"/>
            </a:br>
            <a:r>
              <a:rPr lang="en-US" dirty="0">
                <a:solidFill>
                  <a:srgbClr val="011893"/>
                </a:solidFill>
              </a:rPr>
              <a:t>YES! Photosynthetic capacity acclimates spatially as expected from optimization</a:t>
            </a:r>
            <a:endParaRPr lang="en-US" dirty="0"/>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295347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2: </a:t>
            </a:r>
            <a:r>
              <a:rPr lang="en-US" dirty="0"/>
              <a:t>How will photosynthesis acclimate to future conditions?</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59615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2"/>
          <p:cNvPicPr>
            <a:picLocks noChangeAspect="1" noChangeArrowheads="1"/>
          </p:cNvPicPr>
          <p:nvPr/>
        </p:nvPicPr>
        <p:blipFill rotWithShape="1">
          <a:blip r:embed="rId3" cstate="print"/>
          <a:srcRect t="49647"/>
          <a:stretch/>
        </p:blipFill>
        <p:spPr bwMode="auto">
          <a:xfrm>
            <a:off x="3152564" y="1948065"/>
            <a:ext cx="6105879" cy="4283225"/>
          </a:xfrm>
          <a:prstGeom prst="rect">
            <a:avLst/>
          </a:prstGeom>
          <a:noFill/>
          <a:ln w="9525">
            <a:noFill/>
            <a:round/>
            <a:headEnd/>
            <a:tailEnd/>
          </a:ln>
        </p:spPr>
      </p:pic>
      <p:pic>
        <p:nvPicPr>
          <p:cNvPr id="2052" name="Picture 3"/>
          <p:cNvPicPr>
            <a:picLocks noChangeAspect="1" noChangeArrowheads="1"/>
          </p:cNvPicPr>
          <p:nvPr/>
        </p:nvPicPr>
        <p:blipFill>
          <a:blip r:embed="rId4" cstate="print"/>
          <a:srcRect/>
          <a:stretch>
            <a:fillRect/>
          </a:stretch>
        </p:blipFill>
        <p:spPr bwMode="auto">
          <a:xfrm>
            <a:off x="1524000" y="0"/>
            <a:ext cx="0" cy="0"/>
          </a:xfrm>
          <a:prstGeom prst="rect">
            <a:avLst/>
          </a:prstGeom>
          <a:noFill/>
          <a:ln w="9525">
            <a:noFill/>
            <a:round/>
            <a:headEnd/>
            <a:tailEnd/>
          </a:ln>
        </p:spPr>
      </p:pic>
      <p:sp>
        <p:nvSpPr>
          <p:cNvPr id="7" name="TextBox 6"/>
          <p:cNvSpPr txBox="1"/>
          <p:nvPr/>
        </p:nvSpPr>
        <p:spPr>
          <a:xfrm>
            <a:off x="0" y="6488668"/>
            <a:ext cx="3955755" cy="369332"/>
          </a:xfrm>
          <a:prstGeom prst="rect">
            <a:avLst/>
          </a:prstGeom>
          <a:noFill/>
        </p:spPr>
        <p:txBody>
          <a:bodyPr wrap="none" rtlCol="0">
            <a:spAutoFit/>
          </a:bodyPr>
          <a:lstStyle/>
          <a:p>
            <a:pPr algn="r"/>
            <a:r>
              <a:rPr lang="en-US" dirty="0" err="1"/>
              <a:t>Bonan</a:t>
            </a:r>
            <a:r>
              <a:rPr lang="en-US" dirty="0"/>
              <a:t> et al. (2011). </a:t>
            </a:r>
            <a:r>
              <a:rPr lang="en-US" i="1" dirty="0"/>
              <a:t>JGR-</a:t>
            </a:r>
            <a:r>
              <a:rPr lang="en-US" i="1" dirty="0" err="1"/>
              <a:t>Biogeosciences</a:t>
            </a:r>
            <a:r>
              <a:rPr lang="en-US" i="1" dirty="0"/>
              <a:t>.</a:t>
            </a:r>
            <a:endParaRPr lang="en-US" dirty="0"/>
          </a:p>
        </p:txBody>
      </p:sp>
      <p:sp>
        <p:nvSpPr>
          <p:cNvPr id="6"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Parameter uncertainty alters simulated global carbon uptake </a:t>
            </a:r>
            <a:r>
              <a:rPr lang="mr-IN" dirty="0"/>
              <a:t>–</a:t>
            </a:r>
            <a:r>
              <a:rPr lang="en-US" dirty="0"/>
              <a:t> indirectly influencing climate</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8905503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A64-1C59-1344-AFC7-BE3EF7479C3C}"/>
              </a:ext>
            </a:extLst>
          </p:cNvPr>
          <p:cNvSpPr>
            <a:spLocks noGrp="1"/>
          </p:cNvSpPr>
          <p:nvPr>
            <p:ph type="title"/>
          </p:nvPr>
        </p:nvSpPr>
        <p:spPr/>
        <p:txBody>
          <a:bodyPr>
            <a:normAutofit fontScale="90000"/>
          </a:bodyPr>
          <a:lstStyle/>
          <a:p>
            <a:r>
              <a:rPr lang="en-US" dirty="0"/>
              <a:t>Photosynthetic traits change with temperature and CO</a:t>
            </a:r>
            <a:r>
              <a:rPr lang="en-US" baseline="-25000" dirty="0"/>
              <a:t>2</a:t>
            </a:r>
            <a:r>
              <a:rPr lang="en-US" dirty="0"/>
              <a:t> in ways expected from optimization</a:t>
            </a:r>
          </a:p>
        </p:txBody>
      </p:sp>
      <p:pic>
        <p:nvPicPr>
          <p:cNvPr id="3" name="Picture 2">
            <a:extLst>
              <a:ext uri="{FF2B5EF4-FFF2-40B4-BE49-F238E27FC236}">
                <a16:creationId xmlns:a16="http://schemas.microsoft.com/office/drawing/2014/main" id="{8DB02C00-D505-CD46-8282-7E1F15A11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76" y="1874404"/>
            <a:ext cx="5241560" cy="5241560"/>
          </a:xfrm>
          <a:prstGeom prst="rect">
            <a:avLst/>
          </a:prstGeom>
        </p:spPr>
      </p:pic>
      <p:grpSp>
        <p:nvGrpSpPr>
          <p:cNvPr id="4" name="Group 3">
            <a:extLst>
              <a:ext uri="{FF2B5EF4-FFF2-40B4-BE49-F238E27FC236}">
                <a16:creationId xmlns:a16="http://schemas.microsoft.com/office/drawing/2014/main" id="{1029FDDA-A069-444F-8FA0-DB33F9437EF8}"/>
              </a:ext>
            </a:extLst>
          </p:cNvPr>
          <p:cNvGrpSpPr/>
          <p:nvPr/>
        </p:nvGrpSpPr>
        <p:grpSpPr>
          <a:xfrm>
            <a:off x="5791200" y="1145378"/>
            <a:ext cx="6400800" cy="6400800"/>
            <a:chOff x="5791200" y="613110"/>
            <a:chExt cx="6400800" cy="6400800"/>
          </a:xfrm>
        </p:grpSpPr>
        <p:pic>
          <p:nvPicPr>
            <p:cNvPr id="5" name="Picture 4">
              <a:extLst>
                <a:ext uri="{FF2B5EF4-FFF2-40B4-BE49-F238E27FC236}">
                  <a16:creationId xmlns:a16="http://schemas.microsoft.com/office/drawing/2014/main" id="{C9E6E976-D430-9D43-B1CD-07585AB6E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613110"/>
              <a:ext cx="6400800" cy="6400800"/>
            </a:xfrm>
            <a:prstGeom prst="rect">
              <a:avLst/>
            </a:prstGeom>
          </p:spPr>
        </p:pic>
        <p:sp>
          <p:nvSpPr>
            <p:cNvPr id="6" name="TextBox 5">
              <a:extLst>
                <a:ext uri="{FF2B5EF4-FFF2-40B4-BE49-F238E27FC236}">
                  <a16:creationId xmlns:a16="http://schemas.microsoft.com/office/drawing/2014/main" id="{31389C75-2F2A-4D44-A71F-2B43ECB097D8}"/>
                </a:ext>
              </a:extLst>
            </p:cNvPr>
            <p:cNvSpPr txBox="1"/>
            <p:nvPr/>
          </p:nvSpPr>
          <p:spPr>
            <a:xfrm>
              <a:off x="7716649" y="3962916"/>
              <a:ext cx="1301959" cy="369332"/>
            </a:xfrm>
            <a:prstGeom prst="rect">
              <a:avLst/>
            </a:prstGeom>
            <a:noFill/>
          </p:spPr>
          <p:txBody>
            <a:bodyPr wrap="none" rtlCol="0">
              <a:spAutoFit/>
            </a:bodyPr>
            <a:lstStyle/>
            <a:p>
              <a:r>
                <a:rPr lang="en-US" dirty="0"/>
                <a:t>mean: -12%</a:t>
              </a:r>
            </a:p>
          </p:txBody>
        </p:sp>
        <p:sp>
          <p:nvSpPr>
            <p:cNvPr id="7" name="TextBox 6">
              <a:extLst>
                <a:ext uri="{FF2B5EF4-FFF2-40B4-BE49-F238E27FC236}">
                  <a16:creationId xmlns:a16="http://schemas.microsoft.com/office/drawing/2014/main" id="{74B6103A-846F-8145-8B7B-A3ADF3F515C4}"/>
                </a:ext>
              </a:extLst>
            </p:cNvPr>
            <p:cNvSpPr txBox="1"/>
            <p:nvPr/>
          </p:nvSpPr>
          <p:spPr>
            <a:xfrm>
              <a:off x="9730801" y="3962916"/>
              <a:ext cx="1301959" cy="369332"/>
            </a:xfrm>
            <a:prstGeom prst="rect">
              <a:avLst/>
            </a:prstGeom>
            <a:noFill/>
          </p:spPr>
          <p:txBody>
            <a:bodyPr wrap="none" rtlCol="0">
              <a:spAutoFit/>
            </a:bodyPr>
            <a:lstStyle/>
            <a:p>
              <a:r>
                <a:rPr lang="en-US"/>
                <a:t>mean: -15%</a:t>
              </a:r>
            </a:p>
          </p:txBody>
        </p:sp>
      </p:grpSp>
    </p:spTree>
    <p:extLst>
      <p:ext uri="{BB962C8B-B14F-4D97-AF65-F5344CB8AC3E}">
        <p14:creationId xmlns:p14="http://schemas.microsoft.com/office/powerpoint/2010/main" val="1052740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8869-8FF7-4543-B58D-0618C478DBE6}"/>
              </a:ext>
            </a:extLst>
          </p:cNvPr>
          <p:cNvSpPr>
            <a:spLocks noGrp="1"/>
          </p:cNvSpPr>
          <p:nvPr>
            <p:ph type="title"/>
          </p:nvPr>
        </p:nvSpPr>
        <p:spPr/>
        <p:txBody>
          <a:bodyPr>
            <a:normAutofit/>
          </a:bodyPr>
          <a:lstStyle/>
          <a:p>
            <a:r>
              <a:rPr lang="en-US" dirty="0"/>
              <a:t>Higher CO</a:t>
            </a:r>
            <a:r>
              <a:rPr lang="en-US" baseline="-25000" dirty="0"/>
              <a:t>2</a:t>
            </a:r>
            <a:r>
              <a:rPr lang="en-US" dirty="0"/>
              <a:t> and increased temperatures increase future photosynthesis</a:t>
            </a:r>
          </a:p>
        </p:txBody>
      </p:sp>
      <p:pic>
        <p:nvPicPr>
          <p:cNvPr id="4" name="Picture 3">
            <a:extLst>
              <a:ext uri="{FF2B5EF4-FFF2-40B4-BE49-F238E27FC236}">
                <a16:creationId xmlns:a16="http://schemas.microsoft.com/office/drawing/2014/main" id="{640FEE83-6B41-7849-8B09-268CDCCC9349}"/>
              </a:ext>
            </a:extLst>
          </p:cNvPr>
          <p:cNvPicPr>
            <a:picLocks noChangeAspect="1"/>
          </p:cNvPicPr>
          <p:nvPr/>
        </p:nvPicPr>
        <p:blipFill>
          <a:blip r:embed="rId2"/>
          <a:stretch>
            <a:fillRect/>
          </a:stretch>
        </p:blipFill>
        <p:spPr>
          <a:xfrm>
            <a:off x="1985725" y="1833799"/>
            <a:ext cx="8220549" cy="5024201"/>
          </a:xfrm>
          <a:prstGeom prst="rect">
            <a:avLst/>
          </a:prstGeom>
        </p:spPr>
      </p:pic>
    </p:spTree>
    <p:extLst>
      <p:ext uri="{BB962C8B-B14F-4D97-AF65-F5344CB8AC3E}">
        <p14:creationId xmlns:p14="http://schemas.microsoft.com/office/powerpoint/2010/main" val="24482714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8869-8FF7-4543-B58D-0618C478DBE6}"/>
              </a:ext>
            </a:extLst>
          </p:cNvPr>
          <p:cNvSpPr>
            <a:spLocks noGrp="1"/>
          </p:cNvSpPr>
          <p:nvPr>
            <p:ph type="title"/>
          </p:nvPr>
        </p:nvSpPr>
        <p:spPr/>
        <p:txBody>
          <a:bodyPr>
            <a:normAutofit fontScale="90000"/>
          </a:bodyPr>
          <a:lstStyle/>
          <a:p>
            <a:r>
              <a:rPr lang="en-US" dirty="0"/>
              <a:t>Higher CO</a:t>
            </a:r>
            <a:r>
              <a:rPr lang="en-US" baseline="-25000" dirty="0"/>
              <a:t>2</a:t>
            </a:r>
            <a:r>
              <a:rPr lang="en-US" dirty="0"/>
              <a:t> and increased temperatures increase future photosynthesis </a:t>
            </a:r>
            <a:r>
              <a:rPr lang="en-US" dirty="0">
                <a:solidFill>
                  <a:srgbClr val="011893"/>
                </a:solidFill>
              </a:rPr>
              <a:t>(at lower nutrient use)</a:t>
            </a:r>
          </a:p>
        </p:txBody>
      </p:sp>
      <p:pic>
        <p:nvPicPr>
          <p:cNvPr id="4" name="Picture 3">
            <a:extLst>
              <a:ext uri="{FF2B5EF4-FFF2-40B4-BE49-F238E27FC236}">
                <a16:creationId xmlns:a16="http://schemas.microsoft.com/office/drawing/2014/main" id="{92D92186-486A-E944-AD9B-48EB94A32121}"/>
              </a:ext>
            </a:extLst>
          </p:cNvPr>
          <p:cNvPicPr>
            <a:picLocks noChangeAspect="1"/>
          </p:cNvPicPr>
          <p:nvPr/>
        </p:nvPicPr>
        <p:blipFill>
          <a:blip r:embed="rId2"/>
          <a:stretch>
            <a:fillRect/>
          </a:stretch>
        </p:blipFill>
        <p:spPr>
          <a:xfrm>
            <a:off x="1965230" y="1690688"/>
            <a:ext cx="8261540" cy="5049253"/>
          </a:xfrm>
          <a:prstGeom prst="rect">
            <a:avLst/>
          </a:prstGeom>
        </p:spPr>
      </p:pic>
    </p:spTree>
    <p:extLst>
      <p:ext uri="{BB962C8B-B14F-4D97-AF65-F5344CB8AC3E}">
        <p14:creationId xmlns:p14="http://schemas.microsoft.com/office/powerpoint/2010/main" val="36327158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noAutofit/>
          </a:bodyPr>
          <a:lstStyle/>
          <a:p>
            <a:r>
              <a:rPr lang="en-US" sz="4000" dirty="0">
                <a:solidFill>
                  <a:srgbClr val="011893"/>
                </a:solidFill>
              </a:rPr>
              <a:t>Question 2: </a:t>
            </a:r>
            <a:r>
              <a:rPr lang="en-US" sz="4000" dirty="0"/>
              <a:t>How will photosynthesis acclimate to future conditions?</a:t>
            </a:r>
            <a:br>
              <a:rPr lang="en-US" sz="4000" dirty="0"/>
            </a:br>
            <a:r>
              <a:rPr lang="en-US" sz="4000" dirty="0">
                <a:solidFill>
                  <a:srgbClr val="011893"/>
                </a:solidFill>
              </a:rPr>
              <a:t>Higher temperatures </a:t>
            </a:r>
            <a:r>
              <a:rPr lang="en-US" sz="4000" dirty="0">
                <a:solidFill>
                  <a:srgbClr val="011893"/>
                </a:solidFill>
                <a:sym typeface="Wingdings" pitchFamily="2" charset="2"/>
              </a:rPr>
              <a:t> </a:t>
            </a:r>
            <a:r>
              <a:rPr lang="en-US" sz="4000" dirty="0">
                <a:solidFill>
                  <a:srgbClr val="011893"/>
                </a:solidFill>
              </a:rPr>
              <a:t>increased photosynthesis and allocation to carbon capture;</a:t>
            </a:r>
            <a:br>
              <a:rPr lang="en-US" sz="4000" dirty="0">
                <a:solidFill>
                  <a:srgbClr val="011893"/>
                </a:solidFill>
              </a:rPr>
            </a:br>
            <a:r>
              <a:rPr lang="en-US" sz="4000" dirty="0">
                <a:solidFill>
                  <a:srgbClr val="011893"/>
                </a:solidFill>
              </a:rPr>
              <a:t>Elevated CO</a:t>
            </a:r>
            <a:r>
              <a:rPr lang="en-US" sz="4000" baseline="-25000" dirty="0">
                <a:solidFill>
                  <a:srgbClr val="011893"/>
                </a:solidFill>
              </a:rPr>
              <a:t>2</a:t>
            </a:r>
            <a:r>
              <a:rPr lang="en-US" sz="4000" dirty="0">
                <a:solidFill>
                  <a:srgbClr val="011893"/>
                </a:solidFill>
              </a:rPr>
              <a:t> </a:t>
            </a:r>
            <a:r>
              <a:rPr lang="en-US" sz="4000" dirty="0">
                <a:solidFill>
                  <a:srgbClr val="011893"/>
                </a:solidFill>
                <a:sym typeface="Wingdings" pitchFamily="2" charset="2"/>
              </a:rPr>
              <a:t> </a:t>
            </a:r>
            <a:r>
              <a:rPr lang="en-US" sz="4000" dirty="0">
                <a:solidFill>
                  <a:srgbClr val="011893"/>
                </a:solidFill>
              </a:rPr>
              <a:t>increase photosynthesis, but less allocation to carbon capture</a:t>
            </a:r>
            <a:endParaRPr lang="en-US" sz="4000" dirty="0"/>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789222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3: </a:t>
            </a:r>
            <a:r>
              <a:rPr lang="en-US" dirty="0"/>
              <a:t>Does photosynthesis respond to nutrient addition?</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822558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880F-32D8-1D44-B592-6BB42B50F112}"/>
              </a:ext>
            </a:extLst>
          </p:cNvPr>
          <p:cNvSpPr>
            <a:spLocks noGrp="1"/>
          </p:cNvSpPr>
          <p:nvPr>
            <p:ph type="title"/>
          </p:nvPr>
        </p:nvSpPr>
        <p:spPr/>
        <p:txBody>
          <a:bodyPr/>
          <a:lstStyle/>
          <a:p>
            <a:r>
              <a:rPr lang="en-US" dirty="0"/>
              <a:t>From the least cost hypothesis…</a:t>
            </a:r>
          </a:p>
        </p:txBody>
      </p:sp>
      <p:sp>
        <p:nvSpPr>
          <p:cNvPr id="3" name="Content Placeholder 2">
            <a:extLst>
              <a:ext uri="{FF2B5EF4-FFF2-40B4-BE49-F238E27FC236}">
                <a16:creationId xmlns:a16="http://schemas.microsoft.com/office/drawing/2014/main" id="{61140C0D-DFD0-1F4B-B4E2-E5CD8285C830}"/>
              </a:ext>
            </a:extLst>
          </p:cNvPr>
          <p:cNvSpPr>
            <a:spLocks noGrp="1"/>
          </p:cNvSpPr>
          <p:nvPr>
            <p:ph idx="1"/>
          </p:nvPr>
        </p:nvSpPr>
        <p:spPr/>
        <p:txBody>
          <a:bodyPr>
            <a:normAutofit/>
          </a:bodyPr>
          <a:lstStyle/>
          <a:p>
            <a:pPr marL="0" indent="0">
              <a:buNone/>
            </a:pPr>
            <a:r>
              <a:rPr lang="en-US" sz="4000" dirty="0">
                <a:solidFill>
                  <a:srgbClr val="011893"/>
                </a:solidFill>
              </a:rPr>
              <a:t>Assuming that </a:t>
            </a:r>
            <a:r>
              <a:rPr lang="el-GR" sz="4000" dirty="0">
                <a:solidFill>
                  <a:srgbClr val="011893"/>
                </a:solidFill>
              </a:rPr>
              <a:t>Φ</a:t>
            </a:r>
            <a:r>
              <a:rPr lang="en-US" sz="4000" baseline="-25000" dirty="0" err="1">
                <a:solidFill>
                  <a:srgbClr val="011893"/>
                </a:solidFill>
              </a:rPr>
              <a:t>psII</a:t>
            </a:r>
            <a:r>
              <a:rPr lang="en-US" sz="4000" dirty="0">
                <a:solidFill>
                  <a:srgbClr val="011893"/>
                </a:solidFill>
              </a:rPr>
              <a:t> is relatively static, added nutrients will not increase photosynthesis because light limitation will kick in </a:t>
            </a:r>
          </a:p>
          <a:p>
            <a:pPr marL="0" indent="0">
              <a:buNone/>
            </a:pPr>
            <a:endParaRPr lang="en-US" sz="4000" dirty="0">
              <a:solidFill>
                <a:srgbClr val="011893"/>
              </a:solidFill>
            </a:endParaRPr>
          </a:p>
          <a:p>
            <a:pPr marL="0" indent="0">
              <a:buNone/>
            </a:pPr>
            <a:r>
              <a:rPr lang="en-US" sz="5400" b="1" dirty="0">
                <a:solidFill>
                  <a:srgbClr val="011893"/>
                </a:solidFill>
              </a:rPr>
              <a:t>Optimal response would be to increase </a:t>
            </a:r>
            <a:r>
              <a:rPr lang="en-US" sz="5400" b="1" dirty="0">
                <a:solidFill>
                  <a:srgbClr val="009051"/>
                </a:solidFill>
              </a:rPr>
              <a:t>leaf area</a:t>
            </a:r>
          </a:p>
        </p:txBody>
      </p:sp>
    </p:spTree>
    <p:extLst>
      <p:ext uri="{BB962C8B-B14F-4D97-AF65-F5344CB8AC3E}">
        <p14:creationId xmlns:p14="http://schemas.microsoft.com/office/powerpoint/2010/main" val="3361420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7C7F-2CB4-0844-BADA-474AA871C695}"/>
              </a:ext>
            </a:extLst>
          </p:cNvPr>
          <p:cNvSpPr>
            <a:spLocks noGrp="1"/>
          </p:cNvSpPr>
          <p:nvPr>
            <p:ph type="title"/>
          </p:nvPr>
        </p:nvSpPr>
        <p:spPr/>
        <p:txBody>
          <a:bodyPr/>
          <a:lstStyle/>
          <a:p>
            <a:r>
              <a:rPr lang="en-US" dirty="0"/>
              <a:t>Leaf area, but not photosynthesis increases with N addition in a greenhouse experiment</a:t>
            </a:r>
          </a:p>
        </p:txBody>
      </p:sp>
      <p:pic>
        <p:nvPicPr>
          <p:cNvPr id="3" name="Picture 2">
            <a:extLst>
              <a:ext uri="{FF2B5EF4-FFF2-40B4-BE49-F238E27FC236}">
                <a16:creationId xmlns:a16="http://schemas.microsoft.com/office/drawing/2014/main" id="{28DE2018-A03B-124D-AD67-8E8155D63D08}"/>
              </a:ext>
            </a:extLst>
          </p:cNvPr>
          <p:cNvPicPr>
            <a:picLocks noChangeAspect="1"/>
          </p:cNvPicPr>
          <p:nvPr/>
        </p:nvPicPr>
        <p:blipFill>
          <a:blip r:embed="rId2"/>
          <a:stretch>
            <a:fillRect/>
          </a:stretch>
        </p:blipFill>
        <p:spPr>
          <a:xfrm>
            <a:off x="5981483" y="2342540"/>
            <a:ext cx="3885063" cy="3791164"/>
          </a:xfrm>
          <a:prstGeom prst="rect">
            <a:avLst/>
          </a:prstGeom>
        </p:spPr>
      </p:pic>
      <p:pic>
        <p:nvPicPr>
          <p:cNvPr id="4" name="Picture 3">
            <a:extLst>
              <a:ext uri="{FF2B5EF4-FFF2-40B4-BE49-F238E27FC236}">
                <a16:creationId xmlns:a16="http://schemas.microsoft.com/office/drawing/2014/main" id="{7F499322-EC50-EF4E-A798-60CC4C8F4F97}"/>
              </a:ext>
            </a:extLst>
          </p:cNvPr>
          <p:cNvPicPr>
            <a:picLocks noChangeAspect="1"/>
          </p:cNvPicPr>
          <p:nvPr/>
        </p:nvPicPr>
        <p:blipFill>
          <a:blip r:embed="rId3"/>
          <a:stretch>
            <a:fillRect/>
          </a:stretch>
        </p:blipFill>
        <p:spPr>
          <a:xfrm>
            <a:off x="1583140" y="2342539"/>
            <a:ext cx="3885064" cy="3791165"/>
          </a:xfrm>
          <a:prstGeom prst="rect">
            <a:avLst/>
          </a:prstGeom>
        </p:spPr>
      </p:pic>
    </p:spTree>
    <p:extLst>
      <p:ext uri="{BB962C8B-B14F-4D97-AF65-F5344CB8AC3E}">
        <p14:creationId xmlns:p14="http://schemas.microsoft.com/office/powerpoint/2010/main" val="23159624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30F6A-D1DA-884A-96DE-6CF642B0B89A}"/>
              </a:ext>
            </a:extLst>
          </p:cNvPr>
          <p:cNvSpPr>
            <a:spLocks noGrp="1"/>
          </p:cNvSpPr>
          <p:nvPr>
            <p:ph type="title"/>
          </p:nvPr>
        </p:nvSpPr>
        <p:spPr/>
        <p:txBody>
          <a:bodyPr>
            <a:normAutofit fontScale="90000"/>
          </a:bodyPr>
          <a:lstStyle/>
          <a:p>
            <a:r>
              <a:rPr lang="en-US" dirty="0"/>
              <a:t>Across a global network of nutrient addition studies, nutrient addition does not explain leaf N</a:t>
            </a:r>
          </a:p>
        </p:txBody>
      </p:sp>
      <p:pic>
        <p:nvPicPr>
          <p:cNvPr id="3" name="Picture 2">
            <a:extLst>
              <a:ext uri="{FF2B5EF4-FFF2-40B4-BE49-F238E27FC236}">
                <a16:creationId xmlns:a16="http://schemas.microsoft.com/office/drawing/2014/main" id="{C67BC056-982E-EF47-9F89-9C88FF38DE00}"/>
              </a:ext>
            </a:extLst>
          </p:cNvPr>
          <p:cNvPicPr>
            <a:picLocks noChangeAspect="1"/>
          </p:cNvPicPr>
          <p:nvPr/>
        </p:nvPicPr>
        <p:blipFill>
          <a:blip r:embed="rId2"/>
          <a:stretch>
            <a:fillRect/>
          </a:stretch>
        </p:blipFill>
        <p:spPr>
          <a:xfrm>
            <a:off x="3580815" y="1810765"/>
            <a:ext cx="5030370" cy="3832097"/>
          </a:xfrm>
          <a:prstGeom prst="rect">
            <a:avLst/>
          </a:prstGeom>
        </p:spPr>
      </p:pic>
      <p:sp>
        <p:nvSpPr>
          <p:cNvPr id="4" name="TextBox 3">
            <a:extLst>
              <a:ext uri="{FF2B5EF4-FFF2-40B4-BE49-F238E27FC236}">
                <a16:creationId xmlns:a16="http://schemas.microsoft.com/office/drawing/2014/main" id="{E0FD6F73-7466-DF46-AB85-C783B2783922}"/>
              </a:ext>
            </a:extLst>
          </p:cNvPr>
          <p:cNvSpPr txBox="1"/>
          <p:nvPr/>
        </p:nvSpPr>
        <p:spPr>
          <a:xfrm>
            <a:off x="3580815" y="5642862"/>
            <a:ext cx="5030370" cy="1200329"/>
          </a:xfrm>
          <a:prstGeom prst="rect">
            <a:avLst/>
          </a:prstGeom>
          <a:noFill/>
          <a:ln>
            <a:solidFill>
              <a:srgbClr val="009051"/>
            </a:solidFill>
          </a:ln>
        </p:spPr>
        <p:txBody>
          <a:bodyPr wrap="square" rtlCol="0">
            <a:spAutoFit/>
          </a:bodyPr>
          <a:lstStyle/>
          <a:p>
            <a:pPr algn="ctr"/>
            <a:r>
              <a:rPr lang="en-US" sz="2400" b="1" dirty="0">
                <a:solidFill>
                  <a:srgbClr val="009051"/>
                </a:solidFill>
              </a:rPr>
              <a:t>Each box is proportional to the variance in leaf N explained by each variable</a:t>
            </a:r>
          </a:p>
        </p:txBody>
      </p:sp>
      <p:pic>
        <p:nvPicPr>
          <p:cNvPr id="5" name="Picture 4">
            <a:extLst>
              <a:ext uri="{FF2B5EF4-FFF2-40B4-BE49-F238E27FC236}">
                <a16:creationId xmlns:a16="http://schemas.microsoft.com/office/drawing/2014/main" id="{C7F3004C-09FA-E941-BF23-E44681AD4162}"/>
              </a:ext>
            </a:extLst>
          </p:cNvPr>
          <p:cNvPicPr>
            <a:picLocks noChangeAspect="1"/>
          </p:cNvPicPr>
          <p:nvPr/>
        </p:nvPicPr>
        <p:blipFill>
          <a:blip r:embed="rId3"/>
          <a:stretch>
            <a:fillRect/>
          </a:stretch>
        </p:blipFill>
        <p:spPr>
          <a:xfrm>
            <a:off x="9444251" y="6033675"/>
            <a:ext cx="2747749" cy="824325"/>
          </a:xfrm>
          <a:prstGeom prst="rect">
            <a:avLst/>
          </a:prstGeom>
        </p:spPr>
      </p:pic>
    </p:spTree>
    <p:extLst>
      <p:ext uri="{BB962C8B-B14F-4D97-AF65-F5344CB8AC3E}">
        <p14:creationId xmlns:p14="http://schemas.microsoft.com/office/powerpoint/2010/main" val="19241878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normAutofit fontScale="90000"/>
          </a:bodyPr>
          <a:lstStyle/>
          <a:p>
            <a:r>
              <a:rPr lang="en-US" dirty="0">
                <a:solidFill>
                  <a:srgbClr val="011893"/>
                </a:solidFill>
              </a:rPr>
              <a:t>Question 3: </a:t>
            </a:r>
            <a:r>
              <a:rPr lang="en-US" dirty="0"/>
              <a:t>Does photosynthesis respond to nitrogen addition?</a:t>
            </a:r>
            <a:br>
              <a:rPr lang="en-US" dirty="0"/>
            </a:br>
            <a:r>
              <a:rPr lang="en-US" dirty="0">
                <a:solidFill>
                  <a:srgbClr val="011893"/>
                </a:solidFill>
              </a:rPr>
              <a:t>No, plants respond to added nitrogen by increasing leaf area, not photosynthesis</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41395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4: </a:t>
            </a:r>
            <a:r>
              <a:rPr lang="en-US" dirty="0"/>
              <a:t>When is C</a:t>
            </a:r>
            <a:r>
              <a:rPr lang="en-US" baseline="-25000" dirty="0"/>
              <a:t>4</a:t>
            </a:r>
            <a:r>
              <a:rPr lang="en-US" dirty="0"/>
              <a:t> photosynthesis an advantage over C</a:t>
            </a:r>
            <a:r>
              <a:rPr lang="en-US" baseline="-25000" dirty="0"/>
              <a:t>3</a:t>
            </a:r>
            <a:r>
              <a:rPr lang="en-US" dirty="0"/>
              <a:t> photosynthesis?</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59592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Parameter uncertainty also directly influences climate through energy fluxes</a:t>
            </a:r>
          </a:p>
        </p:txBody>
      </p:sp>
      <p:sp>
        <p:nvSpPr>
          <p:cNvPr id="11" name="TextBox 10"/>
          <p:cNvSpPr txBox="1"/>
          <p:nvPr/>
        </p:nvSpPr>
        <p:spPr>
          <a:xfrm>
            <a:off x="0" y="6541402"/>
            <a:ext cx="2574038" cy="369332"/>
          </a:xfrm>
          <a:prstGeom prst="rect">
            <a:avLst/>
          </a:prstGeom>
          <a:noFill/>
        </p:spPr>
        <p:txBody>
          <a:bodyPr wrap="none" rtlCol="0">
            <a:spAutoFit/>
          </a:bodyPr>
          <a:lstStyle/>
          <a:p>
            <a:r>
              <a:rPr lang="en-US" dirty="0"/>
              <a:t>Smith et al. (2017) </a:t>
            </a:r>
            <a:r>
              <a:rPr lang="en-US" i="1" dirty="0"/>
              <a:t>JAMES</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49685" b="49252"/>
          <a:stretch/>
        </p:blipFill>
        <p:spPr>
          <a:xfrm>
            <a:off x="25333" y="2399507"/>
            <a:ext cx="6166461" cy="3779229"/>
          </a:xfrm>
          <a:prstGeom prst="rect">
            <a:avLst/>
          </a:prstGeom>
        </p:spPr>
      </p:pic>
      <p:sp>
        <p:nvSpPr>
          <p:cNvPr id="12" name="TextBox 11"/>
          <p:cNvSpPr txBox="1"/>
          <p:nvPr/>
        </p:nvSpPr>
        <p:spPr>
          <a:xfrm>
            <a:off x="838200" y="2036841"/>
            <a:ext cx="4364656" cy="646331"/>
          </a:xfrm>
          <a:prstGeom prst="rect">
            <a:avLst/>
          </a:prstGeom>
          <a:solidFill>
            <a:srgbClr val="FFFFFF"/>
          </a:solidFill>
        </p:spPr>
        <p:txBody>
          <a:bodyPr wrap="none" rtlCol="0">
            <a:spAutoFit/>
          </a:bodyPr>
          <a:lstStyle/>
          <a:p>
            <a:r>
              <a:rPr lang="en-US" sz="3600" dirty="0">
                <a:solidFill>
                  <a:srgbClr val="009051"/>
                </a:solidFill>
              </a:rPr>
              <a:t>Higher photosynthesis</a:t>
            </a:r>
          </a:p>
        </p:txBody>
      </p:sp>
      <p:cxnSp>
        <p:nvCxnSpPr>
          <p:cNvPr id="6" name="Straight Arrow Connector 5"/>
          <p:cNvCxnSpPr/>
          <p:nvPr/>
        </p:nvCxnSpPr>
        <p:spPr>
          <a:xfrm>
            <a:off x="5202856" y="2399507"/>
            <a:ext cx="1630576" cy="0"/>
          </a:xfrm>
          <a:prstGeom prst="straightConnector1">
            <a:avLst/>
          </a:prstGeom>
          <a:ln w="76200" cmpd="sng">
            <a:solidFill>
              <a:srgbClr val="009051"/>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997" t="49131" r="49328" b="2402"/>
          <a:stretch/>
        </p:blipFill>
        <p:spPr>
          <a:xfrm>
            <a:off x="6212677" y="2543204"/>
            <a:ext cx="5965367" cy="3609406"/>
          </a:xfrm>
          <a:prstGeom prst="rect">
            <a:avLst/>
          </a:prstGeom>
        </p:spPr>
      </p:pic>
      <p:sp>
        <p:nvSpPr>
          <p:cNvPr id="9" name="TextBox 8"/>
          <p:cNvSpPr txBox="1"/>
          <p:nvPr/>
        </p:nvSpPr>
        <p:spPr>
          <a:xfrm>
            <a:off x="7076385" y="2076341"/>
            <a:ext cx="4185698" cy="646331"/>
          </a:xfrm>
          <a:prstGeom prst="rect">
            <a:avLst/>
          </a:prstGeom>
          <a:solidFill>
            <a:srgbClr val="FFFFFF"/>
          </a:solidFill>
        </p:spPr>
        <p:txBody>
          <a:bodyPr wrap="none" rtlCol="0">
            <a:spAutoFit/>
          </a:bodyPr>
          <a:lstStyle/>
          <a:p>
            <a:r>
              <a:rPr lang="en-US" sz="3600" dirty="0">
                <a:solidFill>
                  <a:srgbClr val="009051"/>
                </a:solidFill>
              </a:rPr>
              <a:t>Shifts in global temps</a:t>
            </a:r>
          </a:p>
        </p:txBody>
      </p:sp>
      <p:grpSp>
        <p:nvGrpSpPr>
          <p:cNvPr id="10" name="Group 9"/>
          <p:cNvGrpSpPr/>
          <p:nvPr/>
        </p:nvGrpSpPr>
        <p:grpSpPr>
          <a:xfrm>
            <a:off x="8081319" y="-4207"/>
            <a:ext cx="4110681" cy="369332"/>
            <a:chOff x="8081319" y="-4207"/>
            <a:chExt cx="4110681" cy="369332"/>
          </a:xfrm>
        </p:grpSpPr>
        <p:sp>
          <p:nvSpPr>
            <p:cNvPr id="13" name="TextBox 1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4" name="Picture 13"/>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2698207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3E3CC-8AB1-2548-AC1D-674EA85F9356}"/>
              </a:ext>
            </a:extLst>
          </p:cNvPr>
          <p:cNvSpPr>
            <a:spLocks noGrp="1"/>
          </p:cNvSpPr>
          <p:nvPr>
            <p:ph type="title"/>
          </p:nvPr>
        </p:nvSpPr>
        <p:spPr/>
        <p:txBody>
          <a:bodyPr/>
          <a:lstStyle/>
          <a:p>
            <a:r>
              <a:rPr lang="en-US" dirty="0"/>
              <a:t>C</a:t>
            </a:r>
            <a:r>
              <a:rPr lang="en-US" baseline="-25000" dirty="0"/>
              <a:t>3</a:t>
            </a:r>
            <a:r>
              <a:rPr lang="en-US" dirty="0"/>
              <a:t> versus C</a:t>
            </a:r>
            <a:r>
              <a:rPr lang="en-US" baseline="-25000" dirty="0"/>
              <a:t>4</a:t>
            </a:r>
            <a:r>
              <a:rPr lang="en-US" dirty="0"/>
              <a:t> optimization</a:t>
            </a:r>
          </a:p>
        </p:txBody>
      </p:sp>
    </p:spTree>
    <p:extLst>
      <p:ext uri="{BB962C8B-B14F-4D97-AF65-F5344CB8AC3E}">
        <p14:creationId xmlns:p14="http://schemas.microsoft.com/office/powerpoint/2010/main" val="10212928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EF11-D50D-7748-A9BA-586086920D17}"/>
              </a:ext>
            </a:extLst>
          </p:cNvPr>
          <p:cNvSpPr>
            <a:spLocks noGrp="1"/>
          </p:cNvSpPr>
          <p:nvPr>
            <p:ph type="title"/>
          </p:nvPr>
        </p:nvSpPr>
        <p:spPr/>
        <p:txBody>
          <a:bodyPr/>
          <a:lstStyle/>
          <a:p>
            <a:r>
              <a:rPr lang="en-US" dirty="0"/>
              <a:t>C</a:t>
            </a:r>
            <a:r>
              <a:rPr lang="en-US" baseline="-25000" dirty="0"/>
              <a:t>4</a:t>
            </a:r>
            <a:r>
              <a:rPr lang="en-US" dirty="0"/>
              <a:t> versus C</a:t>
            </a:r>
            <a:r>
              <a:rPr lang="en-US" baseline="-25000" dirty="0"/>
              <a:t>3</a:t>
            </a:r>
            <a:r>
              <a:rPr lang="en-US" dirty="0"/>
              <a:t> optimization</a:t>
            </a:r>
          </a:p>
        </p:txBody>
      </p:sp>
      <p:sp>
        <p:nvSpPr>
          <p:cNvPr id="3" name="Content Placeholder 2">
            <a:extLst>
              <a:ext uri="{FF2B5EF4-FFF2-40B4-BE49-F238E27FC236}">
                <a16:creationId xmlns:a16="http://schemas.microsoft.com/office/drawing/2014/main" id="{2D613BA3-0D7C-2E40-861A-30D5E27F94DF}"/>
              </a:ext>
            </a:extLst>
          </p:cNvPr>
          <p:cNvSpPr>
            <a:spLocks noGrp="1"/>
          </p:cNvSpPr>
          <p:nvPr>
            <p:ph idx="1"/>
          </p:nvPr>
        </p:nvSpPr>
        <p:spPr/>
        <p:txBody>
          <a:bodyPr>
            <a:normAutofit/>
          </a:bodyPr>
          <a:lstStyle/>
          <a:p>
            <a:pPr marL="0" indent="0">
              <a:buNone/>
            </a:pPr>
            <a:r>
              <a:rPr lang="en-US" sz="4400" dirty="0">
                <a:solidFill>
                  <a:srgbClr val="011893"/>
                </a:solidFill>
              </a:rPr>
              <a:t>C</a:t>
            </a:r>
            <a:r>
              <a:rPr lang="en-US" sz="4400" baseline="-25000" dirty="0">
                <a:solidFill>
                  <a:srgbClr val="011893"/>
                </a:solidFill>
              </a:rPr>
              <a:t>4</a:t>
            </a:r>
            <a:r>
              <a:rPr lang="en-US" sz="4400" dirty="0">
                <a:solidFill>
                  <a:srgbClr val="011893"/>
                </a:solidFill>
              </a:rPr>
              <a:t> photosynthesis has…</a:t>
            </a:r>
          </a:p>
          <a:p>
            <a:pPr lvl="1"/>
            <a:r>
              <a:rPr lang="en-US" sz="4000" dirty="0">
                <a:solidFill>
                  <a:srgbClr val="011893"/>
                </a:solidFill>
              </a:rPr>
              <a:t>No photorespiration</a:t>
            </a:r>
          </a:p>
          <a:p>
            <a:pPr lvl="1"/>
            <a:r>
              <a:rPr lang="en-US" sz="4000" dirty="0">
                <a:solidFill>
                  <a:srgbClr val="011893"/>
                </a:solidFill>
              </a:rPr>
              <a:t>An additional limitation (</a:t>
            </a:r>
            <a:r>
              <a:rPr lang="en-US" sz="4000" dirty="0">
                <a:solidFill>
                  <a:srgbClr val="009051"/>
                </a:solidFill>
              </a:rPr>
              <a:t>PEP carboxylation</a:t>
            </a:r>
            <a:r>
              <a:rPr lang="en-US" sz="4000" dirty="0">
                <a:solidFill>
                  <a:srgbClr val="011893"/>
                </a:solidFill>
              </a:rPr>
              <a:t>)</a:t>
            </a:r>
          </a:p>
        </p:txBody>
      </p:sp>
    </p:spTree>
    <p:extLst>
      <p:ext uri="{BB962C8B-B14F-4D97-AF65-F5344CB8AC3E}">
        <p14:creationId xmlns:p14="http://schemas.microsoft.com/office/powerpoint/2010/main" val="38654128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AE19CF-3707-1546-A485-75FC251B6047}"/>
              </a:ext>
            </a:extLst>
          </p:cNvPr>
          <p:cNvSpPr txBox="1"/>
          <p:nvPr/>
        </p:nvSpPr>
        <p:spPr>
          <a:xfrm>
            <a:off x="4681351" y="4530778"/>
            <a:ext cx="3244799" cy="2123658"/>
          </a:xfrm>
          <a:prstGeom prst="rect">
            <a:avLst/>
          </a:prstGeom>
          <a:noFill/>
        </p:spPr>
        <p:txBody>
          <a:bodyPr wrap="none" rtlCol="0">
            <a:spAutoFit/>
          </a:bodyPr>
          <a:lstStyle/>
          <a:p>
            <a:r>
              <a:rPr lang="en-US" sz="6600" dirty="0">
                <a:solidFill>
                  <a:srgbClr val="FF0000"/>
                </a:solidFill>
              </a:rPr>
              <a:t>Red = C</a:t>
            </a:r>
            <a:r>
              <a:rPr lang="en-US" sz="6600" baseline="-25000" dirty="0">
                <a:solidFill>
                  <a:srgbClr val="FF0000"/>
                </a:solidFill>
              </a:rPr>
              <a:t>4</a:t>
            </a:r>
            <a:endParaRPr lang="en-US" sz="6600" dirty="0">
              <a:solidFill>
                <a:srgbClr val="FF0000"/>
              </a:solidFill>
            </a:endParaRPr>
          </a:p>
          <a:p>
            <a:r>
              <a:rPr lang="en-US" sz="6600" dirty="0">
                <a:solidFill>
                  <a:srgbClr val="0432FF"/>
                </a:solidFill>
              </a:rPr>
              <a:t>Blue = C</a:t>
            </a:r>
            <a:r>
              <a:rPr lang="en-US" sz="6600" baseline="-25000" dirty="0">
                <a:solidFill>
                  <a:srgbClr val="0432FF"/>
                </a:solidFill>
              </a:rPr>
              <a:t>3</a:t>
            </a:r>
            <a:endParaRPr lang="en-US" sz="6600" dirty="0">
              <a:solidFill>
                <a:srgbClr val="0432FF"/>
              </a:solidFill>
            </a:endParaRPr>
          </a:p>
        </p:txBody>
      </p:sp>
      <p:pic>
        <p:nvPicPr>
          <p:cNvPr id="3" name="Picture 2">
            <a:extLst>
              <a:ext uri="{FF2B5EF4-FFF2-40B4-BE49-F238E27FC236}">
                <a16:creationId xmlns:a16="http://schemas.microsoft.com/office/drawing/2014/main" id="{8F204E4D-71EB-604D-BF09-8EBC7F7D8D85}"/>
              </a:ext>
            </a:extLst>
          </p:cNvPr>
          <p:cNvPicPr>
            <a:picLocks noChangeAspect="1"/>
          </p:cNvPicPr>
          <p:nvPr/>
        </p:nvPicPr>
        <p:blipFill>
          <a:blip r:embed="rId2"/>
          <a:stretch>
            <a:fillRect/>
          </a:stretch>
        </p:blipFill>
        <p:spPr>
          <a:xfrm>
            <a:off x="1168400" y="1181973"/>
            <a:ext cx="10270703" cy="3110263"/>
          </a:xfrm>
          <a:prstGeom prst="rect">
            <a:avLst/>
          </a:prstGeom>
        </p:spPr>
      </p:pic>
    </p:spTree>
    <p:extLst>
      <p:ext uri="{BB962C8B-B14F-4D97-AF65-F5344CB8AC3E}">
        <p14:creationId xmlns:p14="http://schemas.microsoft.com/office/powerpoint/2010/main" val="974394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normAutofit fontScale="90000"/>
          </a:bodyPr>
          <a:lstStyle/>
          <a:p>
            <a:r>
              <a:rPr lang="en-US" dirty="0">
                <a:solidFill>
                  <a:srgbClr val="011893"/>
                </a:solidFill>
              </a:rPr>
              <a:t>Question 4: </a:t>
            </a:r>
            <a:r>
              <a:rPr lang="en-US" dirty="0"/>
              <a:t>When is C</a:t>
            </a:r>
            <a:r>
              <a:rPr lang="en-US" baseline="-25000" dirty="0"/>
              <a:t>4</a:t>
            </a:r>
            <a:r>
              <a:rPr lang="en-US" dirty="0"/>
              <a:t> photosynthesis an advantage over C</a:t>
            </a:r>
            <a:r>
              <a:rPr lang="en-US" baseline="-25000" dirty="0"/>
              <a:t>3</a:t>
            </a:r>
            <a:r>
              <a:rPr lang="en-US" dirty="0"/>
              <a:t> photosynthesis?</a:t>
            </a:r>
            <a:br>
              <a:rPr lang="en-US" dirty="0"/>
            </a:br>
            <a:r>
              <a:rPr lang="en-US" dirty="0">
                <a:solidFill>
                  <a:srgbClr val="011893"/>
                </a:solidFill>
              </a:rPr>
              <a:t>C</a:t>
            </a:r>
            <a:r>
              <a:rPr lang="en-US" baseline="-25000" dirty="0">
                <a:solidFill>
                  <a:srgbClr val="011893"/>
                </a:solidFill>
              </a:rPr>
              <a:t>4</a:t>
            </a:r>
            <a:r>
              <a:rPr lang="en-US" dirty="0">
                <a:solidFill>
                  <a:srgbClr val="011893"/>
                </a:solidFill>
              </a:rPr>
              <a:t> is better in hot, dry, high light, low CO</a:t>
            </a:r>
            <a:r>
              <a:rPr lang="en-US" baseline="-25000" dirty="0">
                <a:solidFill>
                  <a:srgbClr val="011893"/>
                </a:solidFill>
              </a:rPr>
              <a:t>2</a:t>
            </a:r>
            <a:r>
              <a:rPr lang="en-US" dirty="0">
                <a:solidFill>
                  <a:srgbClr val="011893"/>
                </a:solidFill>
              </a:rPr>
              <a:t> environments</a:t>
            </a:r>
            <a:endParaRPr lang="en-US" dirty="0"/>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40137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40909" y="3550905"/>
            <a:ext cx="3103478" cy="769441"/>
          </a:xfrm>
          <a:prstGeom prst="rect">
            <a:avLst/>
          </a:prstGeom>
          <a:noFill/>
        </p:spPr>
        <p:txBody>
          <a:bodyPr wrap="none" rtlCol="0">
            <a:spAutoFit/>
          </a:bodyPr>
          <a:lstStyle/>
          <a:p>
            <a:r>
              <a:rPr lang="en-US" sz="4400"/>
              <a:t>Dumb plants</a:t>
            </a:r>
          </a:p>
        </p:txBody>
      </p:sp>
      <p:sp>
        <p:nvSpPr>
          <p:cNvPr id="2" name="Title 1"/>
          <p:cNvSpPr>
            <a:spLocks noGrp="1"/>
          </p:cNvSpPr>
          <p:nvPr>
            <p:ph type="title"/>
          </p:nvPr>
        </p:nvSpPr>
        <p:spPr/>
        <p:txBody>
          <a:bodyPr>
            <a:normAutofit fontScale="90000"/>
          </a:bodyPr>
          <a:lstStyle/>
          <a:p>
            <a:r>
              <a:rPr lang="en-US" dirty="0"/>
              <a:t>Conclusion 1: </a:t>
            </a:r>
            <a:r>
              <a:rPr lang="en-US" dirty="0">
                <a:solidFill>
                  <a:srgbClr val="011893"/>
                </a:solidFill>
              </a:rPr>
              <a:t>Plants acclimate to environment to optimize carbon uptake capacity</a:t>
            </a:r>
          </a:p>
        </p:txBody>
      </p:sp>
      <p:sp>
        <p:nvSpPr>
          <p:cNvPr id="3" name="&quot;No&quot; Symbol 2"/>
          <p:cNvSpPr/>
          <p:nvPr/>
        </p:nvSpPr>
        <p:spPr>
          <a:xfrm>
            <a:off x="4026161" y="2113005"/>
            <a:ext cx="3732975" cy="3645243"/>
          </a:xfrm>
          <a:prstGeom prst="noSmoking">
            <a:avLst>
              <a:gd name="adj" fmla="val 59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1618034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Conclusion 2: </a:t>
            </a:r>
            <a:r>
              <a:rPr lang="en-US" dirty="0">
                <a:solidFill>
                  <a:srgbClr val="011893"/>
                </a:solidFill>
              </a:rPr>
              <a:t>We can now quantify acclimation theoretically</a:t>
            </a:r>
          </a:p>
        </p:txBody>
      </p:sp>
      <p:grpSp>
        <p:nvGrpSpPr>
          <p:cNvPr id="3" name="Group 2"/>
          <p:cNvGrpSpPr/>
          <p:nvPr/>
        </p:nvGrpSpPr>
        <p:grpSpPr>
          <a:xfrm>
            <a:off x="8081319" y="-4207"/>
            <a:ext cx="4110681" cy="369332"/>
            <a:chOff x="8081319" y="-4207"/>
            <a:chExt cx="4110681" cy="369332"/>
          </a:xfrm>
        </p:grpSpPr>
        <p:sp>
          <p:nvSpPr>
            <p:cNvPr id="4" name="TextBox 3"/>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5" name="Picture 4"/>
            <p:cNvPicPr>
              <a:picLocks noChangeAspect="1"/>
            </p:cNvPicPr>
            <p:nvPr/>
          </p:nvPicPr>
          <p:blipFill>
            <a:blip r:embed="rId2"/>
            <a:stretch>
              <a:fillRect/>
            </a:stretch>
          </p:blipFill>
          <p:spPr>
            <a:xfrm>
              <a:off x="11925170" y="71620"/>
              <a:ext cx="266830" cy="217677"/>
            </a:xfrm>
            <a:prstGeom prst="rect">
              <a:avLst/>
            </a:prstGeom>
          </p:spPr>
        </p:pic>
      </p:grpSp>
      <p:pic>
        <p:nvPicPr>
          <p:cNvPr id="7" name="Picture 6">
            <a:extLst>
              <a:ext uri="{FF2B5EF4-FFF2-40B4-BE49-F238E27FC236}">
                <a16:creationId xmlns:a16="http://schemas.microsoft.com/office/drawing/2014/main" id="{05B77E90-ADEA-7A41-90AC-E4916EA3064C}"/>
              </a:ext>
            </a:extLst>
          </p:cNvPr>
          <p:cNvPicPr>
            <a:picLocks noChangeAspect="1"/>
          </p:cNvPicPr>
          <p:nvPr/>
        </p:nvPicPr>
        <p:blipFill rotWithShape="1">
          <a:blip r:embed="rId3"/>
          <a:srcRect l="3881" t="6067" r="822" b="8871"/>
          <a:stretch/>
        </p:blipFill>
        <p:spPr>
          <a:xfrm>
            <a:off x="953338" y="1677154"/>
            <a:ext cx="10551658" cy="5180846"/>
          </a:xfrm>
          <a:prstGeom prst="rect">
            <a:avLst/>
          </a:prstGeom>
        </p:spPr>
      </p:pic>
    </p:spTree>
    <p:extLst>
      <p:ext uri="{BB962C8B-B14F-4D97-AF65-F5344CB8AC3E}">
        <p14:creationId xmlns:p14="http://schemas.microsoft.com/office/powerpoint/2010/main" val="5154447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2: </a:t>
            </a:r>
            <a:r>
              <a:rPr lang="en-US" dirty="0">
                <a:solidFill>
                  <a:srgbClr val="011893"/>
                </a:solidFill>
              </a:rPr>
              <a:t>We can now quantify acclimation theoretically</a:t>
            </a:r>
          </a:p>
        </p:txBody>
      </p:sp>
      <p:sp>
        <p:nvSpPr>
          <p:cNvPr id="3" name="Content Placeholder 2"/>
          <p:cNvSpPr>
            <a:spLocks noGrp="1"/>
          </p:cNvSpPr>
          <p:nvPr>
            <p:ph idx="1"/>
          </p:nvPr>
        </p:nvSpPr>
        <p:spPr/>
        <p:txBody>
          <a:bodyPr>
            <a:normAutofit/>
          </a:bodyPr>
          <a:lstStyle/>
          <a:p>
            <a:r>
              <a:rPr lang="en-US" sz="4400" dirty="0">
                <a:solidFill>
                  <a:srgbClr val="011893"/>
                </a:solidFill>
              </a:rPr>
              <a:t>Good for models</a:t>
            </a:r>
          </a:p>
          <a:p>
            <a:pPr lvl="1"/>
            <a:r>
              <a:rPr lang="en-US" sz="4000" dirty="0"/>
              <a:t>Reduced lines of code!</a:t>
            </a:r>
          </a:p>
          <a:p>
            <a:pPr lvl="1"/>
            <a:r>
              <a:rPr lang="en-US" sz="4000" dirty="0"/>
              <a:t>Reduced parameterization error!</a:t>
            </a:r>
          </a:p>
          <a:p>
            <a:r>
              <a:rPr lang="en-US" sz="4400" dirty="0">
                <a:solidFill>
                  <a:schemeClr val="bg2"/>
                </a:solidFill>
              </a:rPr>
              <a:t>Good for empirical research</a:t>
            </a:r>
          </a:p>
          <a:p>
            <a:pPr lvl="1"/>
            <a:r>
              <a:rPr lang="en-US" sz="4000" dirty="0">
                <a:solidFill>
                  <a:schemeClr val="bg2"/>
                </a:solidFill>
              </a:rPr>
              <a:t>A null model for empirical evaluation</a:t>
            </a:r>
          </a:p>
          <a:p>
            <a:endParaRPr lang="en-US" sz="4400"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6856347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2: </a:t>
            </a:r>
            <a:r>
              <a:rPr lang="en-US" dirty="0">
                <a:solidFill>
                  <a:srgbClr val="011893"/>
                </a:solidFill>
              </a:rPr>
              <a:t>We can now quantify acclimation theoretically</a:t>
            </a:r>
          </a:p>
        </p:txBody>
      </p:sp>
      <p:sp>
        <p:nvSpPr>
          <p:cNvPr id="3" name="Content Placeholder 2"/>
          <p:cNvSpPr>
            <a:spLocks noGrp="1"/>
          </p:cNvSpPr>
          <p:nvPr>
            <p:ph idx="1"/>
          </p:nvPr>
        </p:nvSpPr>
        <p:spPr/>
        <p:txBody>
          <a:bodyPr>
            <a:normAutofit/>
          </a:bodyPr>
          <a:lstStyle/>
          <a:p>
            <a:r>
              <a:rPr lang="en-US" sz="4400" dirty="0">
                <a:solidFill>
                  <a:schemeClr val="bg2"/>
                </a:solidFill>
              </a:rPr>
              <a:t>Good for models</a:t>
            </a:r>
          </a:p>
          <a:p>
            <a:pPr lvl="1"/>
            <a:r>
              <a:rPr lang="en-US" sz="4000" dirty="0">
                <a:solidFill>
                  <a:schemeClr val="bg2"/>
                </a:solidFill>
              </a:rPr>
              <a:t>Reduced lines of code!</a:t>
            </a:r>
          </a:p>
          <a:p>
            <a:pPr lvl="1"/>
            <a:r>
              <a:rPr lang="en-US" sz="4000" dirty="0">
                <a:solidFill>
                  <a:schemeClr val="bg2"/>
                </a:solidFill>
              </a:rPr>
              <a:t>Reduced parameterization error!</a:t>
            </a:r>
          </a:p>
          <a:p>
            <a:r>
              <a:rPr lang="en-US" sz="4400" dirty="0">
                <a:solidFill>
                  <a:srgbClr val="011893"/>
                </a:solidFill>
              </a:rPr>
              <a:t>Good for empirical research</a:t>
            </a:r>
          </a:p>
          <a:p>
            <a:pPr lvl="1"/>
            <a:r>
              <a:rPr lang="en-US" sz="4000" dirty="0"/>
              <a:t>A null model for empirical evaluation of multiple effects</a:t>
            </a:r>
          </a:p>
          <a:p>
            <a:endParaRPr lang="en-US" sz="4400"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422572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3: </a:t>
            </a:r>
            <a:r>
              <a:rPr lang="en-US" dirty="0">
                <a:solidFill>
                  <a:srgbClr val="011893"/>
                </a:solidFill>
              </a:rPr>
              <a:t>Results of model testing suggest</a:t>
            </a:r>
          </a:p>
        </p:txBody>
      </p:sp>
      <p:sp>
        <p:nvSpPr>
          <p:cNvPr id="3" name="Content Placeholder 2"/>
          <p:cNvSpPr>
            <a:spLocks noGrp="1"/>
          </p:cNvSpPr>
          <p:nvPr>
            <p:ph idx="1"/>
          </p:nvPr>
        </p:nvSpPr>
        <p:spPr/>
        <p:txBody>
          <a:bodyPr>
            <a:normAutofit/>
          </a:bodyPr>
          <a:lstStyle/>
          <a:p>
            <a:r>
              <a:rPr lang="en-US" sz="4400" dirty="0"/>
              <a:t>Per leaf area photosynthesis will increase with future warming and elevated CO</a:t>
            </a:r>
            <a:r>
              <a:rPr lang="en-US" sz="4400" baseline="-25000" dirty="0"/>
              <a:t>2</a:t>
            </a:r>
            <a:endParaRPr lang="en-US" sz="4400" dirty="0"/>
          </a:p>
          <a:p>
            <a:r>
              <a:rPr lang="en-US" sz="4400" dirty="0"/>
              <a:t>Future per leaf area nutrient use will decrease</a:t>
            </a:r>
          </a:p>
          <a:p>
            <a:r>
              <a:rPr lang="en-US" sz="4400" dirty="0"/>
              <a:t>Leaves do not respond to nitrogen addition</a:t>
            </a:r>
          </a:p>
          <a:p>
            <a:endParaRPr lang="en-US" sz="4000" dirty="0"/>
          </a:p>
          <a:p>
            <a:endParaRPr lang="en-US" sz="4400"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329439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324"/>
          <a:stretch/>
        </p:blipFill>
        <p:spPr>
          <a:xfrm>
            <a:off x="1524000" y="365124"/>
            <a:ext cx="9144000" cy="6492875"/>
          </a:xfrm>
          <a:prstGeom prst="rect">
            <a:avLst/>
          </a:prstGeom>
        </p:spPr>
      </p:pic>
      <p:sp>
        <p:nvSpPr>
          <p:cNvPr id="4" name="Oval Callout 3"/>
          <p:cNvSpPr/>
          <p:nvPr/>
        </p:nvSpPr>
        <p:spPr>
          <a:xfrm>
            <a:off x="7812741" y="2286000"/>
            <a:ext cx="2070847" cy="1452282"/>
          </a:xfrm>
          <a:prstGeom prst="wedgeEllipseCallout">
            <a:avLst>
              <a:gd name="adj1" fmla="val -76028"/>
              <a:gd name="adj2" fmla="val 8472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Thanks!</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066695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143297"/>
          </a:xfrm>
        </p:spPr>
        <p:txBody>
          <a:bodyPr/>
          <a:lstStyle/>
          <a:p>
            <a:r>
              <a:rPr lang="en-US" dirty="0"/>
              <a:t>Predicting photosynthesis is important! </a:t>
            </a:r>
            <a:br>
              <a:rPr lang="en-US" dirty="0"/>
            </a:br>
            <a:r>
              <a:rPr lang="en-US" dirty="0"/>
              <a:t>(and not trivial)</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456852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know well: Short-term responses of photosynthesis</a:t>
            </a:r>
          </a:p>
        </p:txBody>
      </p:sp>
      <p:grpSp>
        <p:nvGrpSpPr>
          <p:cNvPr id="7" name="Group 6"/>
          <p:cNvGrpSpPr/>
          <p:nvPr/>
        </p:nvGrpSpPr>
        <p:grpSpPr>
          <a:xfrm>
            <a:off x="8081319" y="-4207"/>
            <a:ext cx="4110681" cy="369332"/>
            <a:chOff x="8081319" y="-4207"/>
            <a:chExt cx="4110681" cy="369332"/>
          </a:xfrm>
        </p:grpSpPr>
        <p:sp>
          <p:nvSpPr>
            <p:cNvPr id="8" name="TextBox 7"/>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20"/>
            <a:ext cx="4572000" cy="457200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9369"/>
          <a:stretch/>
        </p:blipFill>
        <p:spPr>
          <a:xfrm>
            <a:off x="4695568" y="2060020"/>
            <a:ext cx="3686432" cy="4572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9369"/>
          <a:stretch/>
        </p:blipFill>
        <p:spPr>
          <a:xfrm>
            <a:off x="8505568" y="2060020"/>
            <a:ext cx="3686432" cy="4572000"/>
          </a:xfrm>
          <a:prstGeom prst="rect">
            <a:avLst/>
          </a:prstGeom>
        </p:spPr>
      </p:pic>
    </p:spTree>
    <p:extLst>
      <p:ext uri="{BB962C8B-B14F-4D97-AF65-F5344CB8AC3E}">
        <p14:creationId xmlns:p14="http://schemas.microsoft.com/office/powerpoint/2010/main" val="15712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TotalTime>
  <Words>2008</Words>
  <Application>Microsoft Macintosh PowerPoint</Application>
  <PresentationFormat>Widescreen</PresentationFormat>
  <Paragraphs>278</Paragraphs>
  <Slides>79</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79</vt:i4>
      </vt:variant>
    </vt:vector>
  </HeadingPairs>
  <TitlesOfParts>
    <vt:vector size="87" baseType="lpstr">
      <vt:lpstr>Arial</vt:lpstr>
      <vt:lpstr>Calibri</vt:lpstr>
      <vt:lpstr>Calibri Light</vt:lpstr>
      <vt:lpstr>Cambria Math</vt:lpstr>
      <vt:lpstr>Mangal</vt:lpstr>
      <vt:lpstr>Times New Roman</vt:lpstr>
      <vt:lpstr>Wingdings</vt:lpstr>
      <vt:lpstr>Office Theme</vt:lpstr>
      <vt:lpstr>Photosynthetic acclimation through the lens of optimality</vt:lpstr>
      <vt:lpstr>Predicting photosynthesis is important!</vt:lpstr>
      <vt:lpstr>Predicting photosynthesis is important!</vt:lpstr>
      <vt:lpstr>Predicting photosynthesis is important!</vt:lpstr>
      <vt:lpstr>PowerPoint Presentation</vt:lpstr>
      <vt:lpstr>PowerPoint Presentation</vt:lpstr>
      <vt:lpstr>Parameter uncertainty also directly influences climate through energy fluxes</vt:lpstr>
      <vt:lpstr>Predicting photosynthesis is important!  (and not trivial)</vt:lpstr>
      <vt:lpstr>What we know well: Short-term responses of photosynthesis</vt:lpstr>
      <vt:lpstr>What we know well: Short-term responses of photosynthesis</vt:lpstr>
      <vt:lpstr>Long-term responses can differ from short-term responses due to acclimation</vt:lpstr>
      <vt:lpstr>Long-term responses can differ from short-term responses due to acclimation</vt:lpstr>
      <vt:lpstr>Acclimation is ubiquitous and well known…</vt:lpstr>
      <vt:lpstr>…but can we reliably model it?</vt:lpstr>
      <vt:lpstr>Modeling acclimation: the typical approach</vt:lpstr>
      <vt:lpstr>Modeling acclimation: the typical approach</vt:lpstr>
      <vt:lpstr>Modeling acclimation: the typical approach</vt:lpstr>
      <vt:lpstr>Our Approach: Step back and simplify</vt:lpstr>
      <vt:lpstr>Our Approach: Step back and simplify</vt:lpstr>
      <vt:lpstr>Optimization: Least cost hypothesis</vt:lpstr>
      <vt:lpstr>Optimal photosynthesis </vt:lpstr>
      <vt:lpstr>Optimal photosynthesis </vt:lpstr>
      <vt:lpstr>Optimal photosynthesis </vt:lpstr>
      <vt:lpstr>PowerPoint Presentation</vt:lpstr>
      <vt:lpstr>PowerPoint Presentation</vt:lpstr>
      <vt:lpstr>Stomatal openness determines χ </vt:lpstr>
      <vt:lpstr>Optimal χ </vt:lpstr>
      <vt:lpstr>Optimal χ balances the costs to maintain transpiration and carboxylation </vt:lpstr>
      <vt:lpstr>Optimal χ mathmatically </vt:lpstr>
      <vt:lpstr>Optimal χ is a function of the costs and the environment </vt:lpstr>
      <vt:lpstr>Optimal χ is a function of the costs and the environment </vt:lpstr>
      <vt:lpstr>PowerPoint Presentation</vt:lpstr>
      <vt:lpstr>Optimal χ is a function of the costs and the environment </vt:lpstr>
      <vt:lpstr>PowerPoint Presentation</vt:lpstr>
      <vt:lpstr>PowerPoint Presentation</vt:lpstr>
      <vt:lpstr>PowerPoint Presentation</vt:lpstr>
      <vt:lpstr>PowerPoint Presentation</vt:lpstr>
      <vt:lpstr>Globally, χ is optimized</vt:lpstr>
      <vt:lpstr>Optimal photosynthesis </vt:lpstr>
      <vt:lpstr>Biochemistry optimization: Coordination hypothesis</vt:lpstr>
      <vt:lpstr>Coordination of photosynthesis</vt:lpstr>
      <vt:lpstr>Coordination of photosynthesis</vt:lpstr>
      <vt:lpstr>Coordination of photosynthesis</vt:lpstr>
      <vt:lpstr>Rearrange to solve for measurable traits </vt:lpstr>
      <vt:lpstr>Rearrange to solve for measurable traits </vt:lpstr>
      <vt:lpstr>Rearrange to solve for measurable traits </vt:lpstr>
      <vt:lpstr>PowerPoint Presentation</vt:lpstr>
      <vt:lpstr>PowerPoint Presentation</vt:lpstr>
      <vt:lpstr>PowerPoint Presentation</vt:lpstr>
      <vt:lpstr>PowerPoint Presentation</vt:lpstr>
      <vt:lpstr>PowerPoint Presentation</vt:lpstr>
      <vt:lpstr>PowerPoint Presentation</vt:lpstr>
      <vt:lpstr>Ok, great, but now what?</vt:lpstr>
      <vt:lpstr>Let’s tackle some big questions in plant ecophysiology!</vt:lpstr>
      <vt:lpstr>Question 1: Is photosynthesis optimized to the environment?</vt:lpstr>
      <vt:lpstr>Global Vcmax dataset</vt:lpstr>
      <vt:lpstr>PowerPoint Presentation</vt:lpstr>
      <vt:lpstr>Question 1: Is photosynthesis optimized to the environment? YES! Photosynthetic capacity acclimates spatially as expected from optimization</vt:lpstr>
      <vt:lpstr>Question 2: How will photosynthesis acclimate to future conditions?</vt:lpstr>
      <vt:lpstr>Photosynthetic traits change with temperature and CO2 in ways expected from optimization</vt:lpstr>
      <vt:lpstr>Higher CO2 and increased temperatures increase future photosynthesis</vt:lpstr>
      <vt:lpstr>Higher CO2 and increased temperatures increase future photosynthesis (at lower nutrient use)</vt:lpstr>
      <vt:lpstr>Question 2: How will photosynthesis acclimate to future conditions? Higher temperatures  increased photosynthesis and allocation to carbon capture; Elevated CO2  increase photosynthesis, but less allocation to carbon capture</vt:lpstr>
      <vt:lpstr>Question 3: Does photosynthesis respond to nutrient addition?</vt:lpstr>
      <vt:lpstr>From the least cost hypothesis…</vt:lpstr>
      <vt:lpstr>Leaf area, but not photosynthesis increases with N addition in a greenhouse experiment</vt:lpstr>
      <vt:lpstr>Across a global network of nutrient addition studies, nutrient addition does not explain leaf N</vt:lpstr>
      <vt:lpstr>Question 3: Does photosynthesis respond to nitrogen addition? No, plants respond to added nitrogen by increasing leaf area, not photosynthesis</vt:lpstr>
      <vt:lpstr>Question 4: When is C4 photosynthesis an advantage over C3 photosynthesis?</vt:lpstr>
      <vt:lpstr>C3 versus C4 optimization</vt:lpstr>
      <vt:lpstr>C4 versus C3 optimization</vt:lpstr>
      <vt:lpstr>PowerPoint Presentation</vt:lpstr>
      <vt:lpstr>Question 4: When is C4 photosynthesis an advantage over C3 photosynthesis? C4 is better in hot, dry, high light, low CO2 environments</vt:lpstr>
      <vt:lpstr>Conclusion 1: Plants acclimate to environment to optimize carbon uptake capacity</vt:lpstr>
      <vt:lpstr>Conclusion 2: We can now quantify acclimation theoretically</vt:lpstr>
      <vt:lpstr>Conclusion 2: We can now quantify acclimation theoretically</vt:lpstr>
      <vt:lpstr>Conclusion 2: We can now quantify acclimation theoretically</vt:lpstr>
      <vt:lpstr>Conclusion 3: Results of model testing suggest</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Photosynthetic acclimation through the lens of optimality</dc:title>
  <dc:creator>Smith, Nick</dc:creator>
  <cp:lastModifiedBy>Smith, Nick</cp:lastModifiedBy>
  <cp:revision>60</cp:revision>
  <dcterms:created xsi:type="dcterms:W3CDTF">2019-07-15T15:11:58Z</dcterms:created>
  <dcterms:modified xsi:type="dcterms:W3CDTF">2019-07-15T21:10:42Z</dcterms:modified>
</cp:coreProperties>
</file>